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8" r:id="rId23"/>
    <p:sldId id="277" r:id="rId24"/>
    <p:sldId id="279" r:id="rId25"/>
    <p:sldId id="280" r:id="rId26"/>
    <p:sldId id="281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1">
  <dgm:title val=""/>
  <dgm:desc val=""/>
  <dgm:catLst>
    <dgm:cat type="accent5" pri="11100"/>
  </dgm:catLst>
  <dgm:styleLbl name="node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5">
        <a:alpha val="4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65551AA-2C2E-4D72-A801-547AB12C1FFF}" type="doc">
      <dgm:prSet loTypeId="urn:microsoft.com/office/officeart/2005/8/layout/hierarchy1" loCatId="hierarchy" qsTypeId="urn:microsoft.com/office/officeart/2005/8/quickstyle/simple1" qsCatId="simple" csTypeId="urn:microsoft.com/office/officeart/2005/8/colors/accent5_1" csCatId="accent5" phldr="1"/>
      <dgm:spPr/>
      <dgm:t>
        <a:bodyPr/>
        <a:lstStyle/>
        <a:p>
          <a:pPr rtl="1"/>
          <a:endParaRPr lang="he-IL"/>
        </a:p>
      </dgm:t>
    </dgm:pt>
    <dgm:pt modelId="{C7A8303F-0480-4DB1-87FA-26B2B957E570}">
      <dgm:prSet phldrT="[Text]" custT="1"/>
      <dgm:spPr/>
      <dgm:t>
        <a:bodyPr/>
        <a:lstStyle/>
        <a:p>
          <a:pPr rtl="1"/>
          <a:r>
            <a:rPr lang="en-GB" sz="2400" dirty="0" smtClean="0"/>
            <a:t>What is G-d’s Name?</a:t>
          </a:r>
        </a:p>
        <a:p>
          <a:pPr rtl="1"/>
          <a:r>
            <a:rPr lang="en-GB" sz="2400" dirty="0" smtClean="0"/>
            <a:t> = Which Brit will this be?</a:t>
          </a:r>
          <a:endParaRPr lang="he-IL" sz="2400" dirty="0"/>
        </a:p>
      </dgm:t>
    </dgm:pt>
    <dgm:pt modelId="{2B7234F3-5B61-4176-BA59-33A222AEE273}" type="parTrans" cxnId="{0D253CA4-BF23-4960-A0D2-4497ADA26B6A}">
      <dgm:prSet/>
      <dgm:spPr/>
      <dgm:t>
        <a:bodyPr/>
        <a:lstStyle/>
        <a:p>
          <a:pPr rtl="1"/>
          <a:endParaRPr lang="he-IL"/>
        </a:p>
      </dgm:t>
    </dgm:pt>
    <dgm:pt modelId="{3C924C32-25A9-476E-81D7-9194BAFF5955}" type="sibTrans" cxnId="{0D253CA4-BF23-4960-A0D2-4497ADA26B6A}">
      <dgm:prSet/>
      <dgm:spPr/>
      <dgm:t>
        <a:bodyPr/>
        <a:lstStyle/>
        <a:p>
          <a:pPr rtl="1"/>
          <a:endParaRPr lang="he-IL"/>
        </a:p>
      </dgm:t>
    </dgm:pt>
    <dgm:pt modelId="{CBDCC162-033F-4AC0-9056-298C794A547B}">
      <dgm:prSet phldrT="[Text]"/>
      <dgm:spPr/>
      <dgm:t>
        <a:bodyPr/>
        <a:lstStyle/>
        <a:p>
          <a:pPr rtl="1"/>
          <a:r>
            <a:rPr lang="en-GB" dirty="0" smtClean="0"/>
            <a:t>YHVH </a:t>
          </a:r>
        </a:p>
        <a:p>
          <a:pPr rtl="1"/>
          <a:r>
            <a:rPr lang="en-GB" dirty="0" smtClean="0"/>
            <a:t>= Brit Bein Habtarim</a:t>
          </a:r>
          <a:endParaRPr lang="he-IL" dirty="0"/>
        </a:p>
      </dgm:t>
    </dgm:pt>
    <dgm:pt modelId="{906E3ACA-80A8-4F47-899A-E49629F8C1CA}" type="parTrans" cxnId="{AD25C211-79D7-40D3-91E4-6739C77DCDA6}">
      <dgm:prSet/>
      <dgm:spPr/>
      <dgm:t>
        <a:bodyPr/>
        <a:lstStyle/>
        <a:p>
          <a:pPr rtl="1"/>
          <a:endParaRPr lang="he-IL"/>
        </a:p>
      </dgm:t>
    </dgm:pt>
    <dgm:pt modelId="{A2739D17-F2C0-4DE4-A635-3B631CA894CF}" type="sibTrans" cxnId="{AD25C211-79D7-40D3-91E4-6739C77DCDA6}">
      <dgm:prSet/>
      <dgm:spPr/>
      <dgm:t>
        <a:bodyPr/>
        <a:lstStyle/>
        <a:p>
          <a:pPr rtl="1"/>
          <a:endParaRPr lang="he-IL"/>
        </a:p>
      </dgm:t>
    </dgm:pt>
    <dgm:pt modelId="{AED57896-C7D0-4947-9EA7-67D838D85F33}">
      <dgm:prSet phldrT="[Text]"/>
      <dgm:spPr/>
      <dgm:t>
        <a:bodyPr/>
        <a:lstStyle/>
        <a:p>
          <a:pPr rtl="1"/>
          <a:r>
            <a:rPr lang="en-GB" dirty="0" smtClean="0"/>
            <a:t>Elokim </a:t>
          </a:r>
        </a:p>
        <a:p>
          <a:pPr rtl="1"/>
          <a:r>
            <a:rPr lang="en-GB" dirty="0" smtClean="0"/>
            <a:t>= Brit Mila</a:t>
          </a:r>
          <a:endParaRPr lang="he-IL" dirty="0"/>
        </a:p>
      </dgm:t>
    </dgm:pt>
    <dgm:pt modelId="{61A9653E-9159-415F-A046-568F63770DFC}" type="parTrans" cxnId="{4ED24392-0540-44B6-A64B-A6157A5B246E}">
      <dgm:prSet/>
      <dgm:spPr/>
      <dgm:t>
        <a:bodyPr/>
        <a:lstStyle/>
        <a:p>
          <a:pPr rtl="1"/>
          <a:endParaRPr lang="he-IL"/>
        </a:p>
      </dgm:t>
    </dgm:pt>
    <dgm:pt modelId="{F699882F-18D7-4000-8995-209D521A256A}" type="sibTrans" cxnId="{4ED24392-0540-44B6-A64B-A6157A5B246E}">
      <dgm:prSet/>
      <dgm:spPr/>
      <dgm:t>
        <a:bodyPr/>
        <a:lstStyle/>
        <a:p>
          <a:pPr rtl="1"/>
          <a:endParaRPr lang="he-IL"/>
        </a:p>
      </dgm:t>
    </dgm:pt>
    <dgm:pt modelId="{FD0F09D5-338F-4675-81FB-DD3E0AD584C0}" type="pres">
      <dgm:prSet presAssocID="{765551AA-2C2E-4D72-A801-547AB12C1FFF}" presName="hierChild1" presStyleCnt="0">
        <dgm:presLayoutVars>
          <dgm:chPref val="1"/>
          <dgm:dir val="rev"/>
          <dgm:animOne val="branch"/>
          <dgm:animLvl val="lvl"/>
          <dgm:resizeHandles/>
        </dgm:presLayoutVars>
      </dgm:prSet>
      <dgm:spPr/>
      <dgm:t>
        <a:bodyPr/>
        <a:lstStyle/>
        <a:p>
          <a:pPr rtl="1"/>
          <a:endParaRPr lang="he-IL"/>
        </a:p>
      </dgm:t>
    </dgm:pt>
    <dgm:pt modelId="{F0CFE63E-515E-4A10-B08A-EB5AAE2AB2C4}" type="pres">
      <dgm:prSet presAssocID="{C7A8303F-0480-4DB1-87FA-26B2B957E570}" presName="hierRoot1" presStyleCnt="0"/>
      <dgm:spPr/>
    </dgm:pt>
    <dgm:pt modelId="{5712262E-5469-499C-BCA0-D0CC27ECE148}" type="pres">
      <dgm:prSet presAssocID="{C7A8303F-0480-4DB1-87FA-26B2B957E570}" presName="composite" presStyleCnt="0"/>
      <dgm:spPr/>
    </dgm:pt>
    <dgm:pt modelId="{4253A2E9-9F31-4648-A829-DC7310FBFCEE}" type="pres">
      <dgm:prSet presAssocID="{C7A8303F-0480-4DB1-87FA-26B2B957E570}" presName="background" presStyleLbl="node0" presStyleIdx="0" presStyleCnt="1"/>
      <dgm:spPr/>
    </dgm:pt>
    <dgm:pt modelId="{9C83A73A-A3DE-4DF4-B404-603A82916202}" type="pres">
      <dgm:prSet presAssocID="{C7A8303F-0480-4DB1-87FA-26B2B957E570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8F230B30-3002-4F61-AE5E-65DE29BA034D}" type="pres">
      <dgm:prSet presAssocID="{C7A8303F-0480-4DB1-87FA-26B2B957E570}" presName="hierChild2" presStyleCnt="0"/>
      <dgm:spPr/>
    </dgm:pt>
    <dgm:pt modelId="{9E0DD7FF-40D1-4AE3-9BE4-1E03BFC81C89}" type="pres">
      <dgm:prSet presAssocID="{906E3ACA-80A8-4F47-899A-E49629F8C1CA}" presName="Name10" presStyleLbl="parChTrans1D2" presStyleIdx="0" presStyleCnt="2"/>
      <dgm:spPr/>
      <dgm:t>
        <a:bodyPr/>
        <a:lstStyle/>
        <a:p>
          <a:pPr rtl="1"/>
          <a:endParaRPr lang="he-IL"/>
        </a:p>
      </dgm:t>
    </dgm:pt>
    <dgm:pt modelId="{45D2F5D3-ABBD-418D-868E-5430B270D3AF}" type="pres">
      <dgm:prSet presAssocID="{CBDCC162-033F-4AC0-9056-298C794A547B}" presName="hierRoot2" presStyleCnt="0"/>
      <dgm:spPr/>
    </dgm:pt>
    <dgm:pt modelId="{22C1F9BA-BC11-4236-99D9-FB58C1E197D8}" type="pres">
      <dgm:prSet presAssocID="{CBDCC162-033F-4AC0-9056-298C794A547B}" presName="composite2" presStyleCnt="0"/>
      <dgm:spPr/>
    </dgm:pt>
    <dgm:pt modelId="{9074E780-3280-4741-8C44-C06B1C94267B}" type="pres">
      <dgm:prSet presAssocID="{CBDCC162-033F-4AC0-9056-298C794A547B}" presName="background2" presStyleLbl="node2" presStyleIdx="0" presStyleCnt="2"/>
      <dgm:spPr/>
    </dgm:pt>
    <dgm:pt modelId="{64500606-DC8A-4F89-8A7C-3AF805979176}" type="pres">
      <dgm:prSet presAssocID="{CBDCC162-033F-4AC0-9056-298C794A547B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C2046E29-F722-4A1F-9929-C4D76680B629}" type="pres">
      <dgm:prSet presAssocID="{CBDCC162-033F-4AC0-9056-298C794A547B}" presName="hierChild3" presStyleCnt="0"/>
      <dgm:spPr/>
    </dgm:pt>
    <dgm:pt modelId="{0D49EF0E-E7A5-40D7-B7E5-57B3AE762040}" type="pres">
      <dgm:prSet presAssocID="{61A9653E-9159-415F-A046-568F63770DFC}" presName="Name10" presStyleLbl="parChTrans1D2" presStyleIdx="1" presStyleCnt="2"/>
      <dgm:spPr/>
      <dgm:t>
        <a:bodyPr/>
        <a:lstStyle/>
        <a:p>
          <a:pPr rtl="1"/>
          <a:endParaRPr lang="he-IL"/>
        </a:p>
      </dgm:t>
    </dgm:pt>
    <dgm:pt modelId="{E6EB532D-B46B-4446-A2B0-441DE1062D3B}" type="pres">
      <dgm:prSet presAssocID="{AED57896-C7D0-4947-9EA7-67D838D85F33}" presName="hierRoot2" presStyleCnt="0"/>
      <dgm:spPr/>
    </dgm:pt>
    <dgm:pt modelId="{E638E77F-2655-402F-BD44-647609E965D9}" type="pres">
      <dgm:prSet presAssocID="{AED57896-C7D0-4947-9EA7-67D838D85F33}" presName="composite2" presStyleCnt="0"/>
      <dgm:spPr/>
    </dgm:pt>
    <dgm:pt modelId="{E314770D-58CC-4CC2-A638-AA47E998F4A1}" type="pres">
      <dgm:prSet presAssocID="{AED57896-C7D0-4947-9EA7-67D838D85F33}" presName="background2" presStyleLbl="node2" presStyleIdx="1" presStyleCnt="2"/>
      <dgm:spPr/>
    </dgm:pt>
    <dgm:pt modelId="{182E6773-B35C-468D-8E49-02AD1C705444}" type="pres">
      <dgm:prSet presAssocID="{AED57896-C7D0-4947-9EA7-67D838D85F33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572E19E5-1E3C-4C0E-81A1-AFEAB29CF90A}" type="pres">
      <dgm:prSet presAssocID="{AED57896-C7D0-4947-9EA7-67D838D85F33}" presName="hierChild3" presStyleCnt="0"/>
      <dgm:spPr/>
    </dgm:pt>
  </dgm:ptLst>
  <dgm:cxnLst>
    <dgm:cxn modelId="{7FCF22AE-AF8D-4C56-B9F6-B60C58A334D3}" type="presOf" srcId="{C7A8303F-0480-4DB1-87FA-26B2B957E570}" destId="{9C83A73A-A3DE-4DF4-B404-603A82916202}" srcOrd="0" destOrd="0" presId="urn:microsoft.com/office/officeart/2005/8/layout/hierarchy1"/>
    <dgm:cxn modelId="{2179649F-9E56-40EA-9A03-23A70B29A538}" type="presOf" srcId="{AED57896-C7D0-4947-9EA7-67D838D85F33}" destId="{182E6773-B35C-468D-8E49-02AD1C705444}" srcOrd="0" destOrd="0" presId="urn:microsoft.com/office/officeart/2005/8/layout/hierarchy1"/>
    <dgm:cxn modelId="{B6EDAA6E-934D-49E5-BC62-92A0C9A562C3}" type="presOf" srcId="{CBDCC162-033F-4AC0-9056-298C794A547B}" destId="{64500606-DC8A-4F89-8A7C-3AF805979176}" srcOrd="0" destOrd="0" presId="urn:microsoft.com/office/officeart/2005/8/layout/hierarchy1"/>
    <dgm:cxn modelId="{85FB82A3-EAD8-4FCC-879A-E6BC7D2B2C83}" type="presOf" srcId="{61A9653E-9159-415F-A046-568F63770DFC}" destId="{0D49EF0E-E7A5-40D7-B7E5-57B3AE762040}" srcOrd="0" destOrd="0" presId="urn:microsoft.com/office/officeart/2005/8/layout/hierarchy1"/>
    <dgm:cxn modelId="{D9E9E530-F5AA-4650-B4B2-FE28BD13B92D}" type="presOf" srcId="{765551AA-2C2E-4D72-A801-547AB12C1FFF}" destId="{FD0F09D5-338F-4675-81FB-DD3E0AD584C0}" srcOrd="0" destOrd="0" presId="urn:microsoft.com/office/officeart/2005/8/layout/hierarchy1"/>
    <dgm:cxn modelId="{AD25C211-79D7-40D3-91E4-6739C77DCDA6}" srcId="{C7A8303F-0480-4DB1-87FA-26B2B957E570}" destId="{CBDCC162-033F-4AC0-9056-298C794A547B}" srcOrd="0" destOrd="0" parTransId="{906E3ACA-80A8-4F47-899A-E49629F8C1CA}" sibTransId="{A2739D17-F2C0-4DE4-A635-3B631CA894CF}"/>
    <dgm:cxn modelId="{4ED24392-0540-44B6-A64B-A6157A5B246E}" srcId="{C7A8303F-0480-4DB1-87FA-26B2B957E570}" destId="{AED57896-C7D0-4947-9EA7-67D838D85F33}" srcOrd="1" destOrd="0" parTransId="{61A9653E-9159-415F-A046-568F63770DFC}" sibTransId="{F699882F-18D7-4000-8995-209D521A256A}"/>
    <dgm:cxn modelId="{0D253CA4-BF23-4960-A0D2-4497ADA26B6A}" srcId="{765551AA-2C2E-4D72-A801-547AB12C1FFF}" destId="{C7A8303F-0480-4DB1-87FA-26B2B957E570}" srcOrd="0" destOrd="0" parTransId="{2B7234F3-5B61-4176-BA59-33A222AEE273}" sibTransId="{3C924C32-25A9-476E-81D7-9194BAFF5955}"/>
    <dgm:cxn modelId="{7C779ABC-CEA3-4678-8D55-E91D4BE9367B}" type="presOf" srcId="{906E3ACA-80A8-4F47-899A-E49629F8C1CA}" destId="{9E0DD7FF-40D1-4AE3-9BE4-1E03BFC81C89}" srcOrd="0" destOrd="0" presId="urn:microsoft.com/office/officeart/2005/8/layout/hierarchy1"/>
    <dgm:cxn modelId="{341464FA-5A6F-47D0-A6DE-40D12F32057A}" type="presParOf" srcId="{FD0F09D5-338F-4675-81FB-DD3E0AD584C0}" destId="{F0CFE63E-515E-4A10-B08A-EB5AAE2AB2C4}" srcOrd="0" destOrd="0" presId="urn:microsoft.com/office/officeart/2005/8/layout/hierarchy1"/>
    <dgm:cxn modelId="{CBB10D9B-5760-4E98-9ED1-C59C82996AB3}" type="presParOf" srcId="{F0CFE63E-515E-4A10-B08A-EB5AAE2AB2C4}" destId="{5712262E-5469-499C-BCA0-D0CC27ECE148}" srcOrd="0" destOrd="0" presId="urn:microsoft.com/office/officeart/2005/8/layout/hierarchy1"/>
    <dgm:cxn modelId="{1F990CFE-FC69-41D3-8F8B-0B52D004A65C}" type="presParOf" srcId="{5712262E-5469-499C-BCA0-D0CC27ECE148}" destId="{4253A2E9-9F31-4648-A829-DC7310FBFCEE}" srcOrd="0" destOrd="0" presId="urn:microsoft.com/office/officeart/2005/8/layout/hierarchy1"/>
    <dgm:cxn modelId="{4F251154-1D3D-45B4-9AC5-1F09C45F150B}" type="presParOf" srcId="{5712262E-5469-499C-BCA0-D0CC27ECE148}" destId="{9C83A73A-A3DE-4DF4-B404-603A82916202}" srcOrd="1" destOrd="0" presId="urn:microsoft.com/office/officeart/2005/8/layout/hierarchy1"/>
    <dgm:cxn modelId="{E166CBE7-C6C7-4DC6-8A57-0C32FDDD74FE}" type="presParOf" srcId="{F0CFE63E-515E-4A10-B08A-EB5AAE2AB2C4}" destId="{8F230B30-3002-4F61-AE5E-65DE29BA034D}" srcOrd="1" destOrd="0" presId="urn:microsoft.com/office/officeart/2005/8/layout/hierarchy1"/>
    <dgm:cxn modelId="{610EDD4F-A7B3-45CE-B2E0-834793A985D6}" type="presParOf" srcId="{8F230B30-3002-4F61-AE5E-65DE29BA034D}" destId="{9E0DD7FF-40D1-4AE3-9BE4-1E03BFC81C89}" srcOrd="0" destOrd="0" presId="urn:microsoft.com/office/officeart/2005/8/layout/hierarchy1"/>
    <dgm:cxn modelId="{1BE8D8F8-CF7F-4F6F-BD37-F423B2CFE6BE}" type="presParOf" srcId="{8F230B30-3002-4F61-AE5E-65DE29BA034D}" destId="{45D2F5D3-ABBD-418D-868E-5430B270D3AF}" srcOrd="1" destOrd="0" presId="urn:microsoft.com/office/officeart/2005/8/layout/hierarchy1"/>
    <dgm:cxn modelId="{DBEDB492-DEC0-42AA-8932-09495E27B890}" type="presParOf" srcId="{45D2F5D3-ABBD-418D-868E-5430B270D3AF}" destId="{22C1F9BA-BC11-4236-99D9-FB58C1E197D8}" srcOrd="0" destOrd="0" presId="urn:microsoft.com/office/officeart/2005/8/layout/hierarchy1"/>
    <dgm:cxn modelId="{8BF5607C-F91E-44EB-AD41-20C16ECA520C}" type="presParOf" srcId="{22C1F9BA-BC11-4236-99D9-FB58C1E197D8}" destId="{9074E780-3280-4741-8C44-C06B1C94267B}" srcOrd="0" destOrd="0" presId="urn:microsoft.com/office/officeart/2005/8/layout/hierarchy1"/>
    <dgm:cxn modelId="{0D609203-E634-46D9-8C53-047473516222}" type="presParOf" srcId="{22C1F9BA-BC11-4236-99D9-FB58C1E197D8}" destId="{64500606-DC8A-4F89-8A7C-3AF805979176}" srcOrd="1" destOrd="0" presId="urn:microsoft.com/office/officeart/2005/8/layout/hierarchy1"/>
    <dgm:cxn modelId="{CE3A9D5D-1757-4F48-9FCE-84126F1F5651}" type="presParOf" srcId="{45D2F5D3-ABBD-418D-868E-5430B270D3AF}" destId="{C2046E29-F722-4A1F-9929-C4D76680B629}" srcOrd="1" destOrd="0" presId="urn:microsoft.com/office/officeart/2005/8/layout/hierarchy1"/>
    <dgm:cxn modelId="{782ACED8-0C4D-4BB3-8C32-EA3A3198B108}" type="presParOf" srcId="{8F230B30-3002-4F61-AE5E-65DE29BA034D}" destId="{0D49EF0E-E7A5-40D7-B7E5-57B3AE762040}" srcOrd="2" destOrd="0" presId="urn:microsoft.com/office/officeart/2005/8/layout/hierarchy1"/>
    <dgm:cxn modelId="{872E2F57-35E3-43D2-8E36-27DE859BFE5C}" type="presParOf" srcId="{8F230B30-3002-4F61-AE5E-65DE29BA034D}" destId="{E6EB532D-B46B-4446-A2B0-441DE1062D3B}" srcOrd="3" destOrd="0" presId="urn:microsoft.com/office/officeart/2005/8/layout/hierarchy1"/>
    <dgm:cxn modelId="{BCE2B3AD-6E7E-40DF-B450-57B8CEB3B593}" type="presParOf" srcId="{E6EB532D-B46B-4446-A2B0-441DE1062D3B}" destId="{E638E77F-2655-402F-BD44-647609E965D9}" srcOrd="0" destOrd="0" presId="urn:microsoft.com/office/officeart/2005/8/layout/hierarchy1"/>
    <dgm:cxn modelId="{CBBB7C9A-96B3-4146-B108-436D7A3232E5}" type="presParOf" srcId="{E638E77F-2655-402F-BD44-647609E965D9}" destId="{E314770D-58CC-4CC2-A638-AA47E998F4A1}" srcOrd="0" destOrd="0" presId="urn:microsoft.com/office/officeart/2005/8/layout/hierarchy1"/>
    <dgm:cxn modelId="{DA87FEA2-B03A-4E3D-B4F0-1C0DD3D3050E}" type="presParOf" srcId="{E638E77F-2655-402F-BD44-647609E965D9}" destId="{182E6773-B35C-468D-8E49-02AD1C705444}" srcOrd="1" destOrd="0" presId="urn:microsoft.com/office/officeart/2005/8/layout/hierarchy1"/>
    <dgm:cxn modelId="{3E2F0D37-3A5C-41B1-B511-55CC0B9645CB}" type="presParOf" srcId="{E6EB532D-B46B-4446-A2B0-441DE1062D3B}" destId="{572E19E5-1E3C-4C0E-81A1-AFEAB29CF90A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9/17/2013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85800"/>
            <a:ext cx="7772400" cy="4724400"/>
          </a:xfrm>
        </p:spPr>
        <p:txBody>
          <a:bodyPr>
            <a:norm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he-IL" sz="222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שמות</a:t>
            </a:r>
            <a:endParaRPr lang="he-IL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4" name="TextBox 1"/>
          <p:cNvSpPr txBox="1"/>
          <p:nvPr/>
        </p:nvSpPr>
        <p:spPr>
          <a:xfrm>
            <a:off x="899592" y="5879013"/>
            <a:ext cx="7344816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>
            <a:defPPr>
              <a:defRPr lang="he-IL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en-GB" dirty="0"/>
              <a:t>© </a:t>
            </a:r>
            <a:r>
              <a:rPr lang="en-GB" dirty="0" err="1"/>
              <a:t>Shaalvim</a:t>
            </a:r>
            <a:r>
              <a:rPr lang="en-GB" dirty="0"/>
              <a:t> For Women and Rabbi </a:t>
            </a:r>
            <a:r>
              <a:rPr lang="en-GB" dirty="0" err="1"/>
              <a:t>Menachem</a:t>
            </a:r>
            <a:r>
              <a:rPr lang="en-GB" dirty="0"/>
              <a:t> </a:t>
            </a:r>
            <a:r>
              <a:rPr lang="en-GB" dirty="0" err="1"/>
              <a:t>Leibtag</a:t>
            </a:r>
            <a:r>
              <a:rPr lang="en-GB" dirty="0"/>
              <a:t>.</a:t>
            </a:r>
            <a:endParaRPr lang="en-US" dirty="0"/>
          </a:p>
          <a:p>
            <a:pPr algn="ctr" rtl="0"/>
            <a:r>
              <a:rPr lang="en-GB" dirty="0"/>
              <a:t>Please feel free to use and share but please give credit to the above parties.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2813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b="1" dirty="0" smtClean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</a:t>
            </a:r>
            <a:r>
              <a:rPr lang="en-GB" b="1" dirty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next time G-d talks is in Shemot Perek </a:t>
            </a:r>
            <a:r>
              <a:rPr lang="he-IL" b="1" dirty="0" smtClean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ג</a:t>
            </a:r>
            <a:r>
              <a:rPr lang="en-GB" b="1" dirty="0" smtClean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…</a:t>
            </a: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 algn="r">
              <a:buNone/>
            </a:pPr>
            <a:r>
              <a:rPr lang="en-GB" b="1" dirty="0" smtClean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…to Moshe at the burning bush</a:t>
            </a:r>
            <a:endParaRPr lang="he-IL" b="1" dirty="0">
              <a:solidFill>
                <a:schemeClr val="accent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025281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7264" y="76200"/>
            <a:ext cx="8229600" cy="1143000"/>
          </a:xfrm>
        </p:spPr>
        <p:txBody>
          <a:bodyPr/>
          <a:lstStyle/>
          <a:p>
            <a:r>
              <a:rPr lang="en-GB" b="1" dirty="0" smtClean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quick look at Perek </a:t>
            </a:r>
            <a:r>
              <a:rPr lang="he-IL" b="1" dirty="0" smtClean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א</a:t>
            </a:r>
            <a:r>
              <a:rPr lang="en-GB" b="1" dirty="0" smtClean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and </a:t>
            </a:r>
            <a:r>
              <a:rPr lang="he-IL" b="1" dirty="0" smtClean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ב</a:t>
            </a:r>
            <a:r>
              <a:rPr lang="en-GB" b="1" dirty="0" smtClean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he-IL" b="1" dirty="0">
              <a:solidFill>
                <a:schemeClr val="accent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/>
          </a:bodyPr>
          <a:lstStyle/>
          <a:p>
            <a:pPr lvl="0"/>
            <a:r>
              <a:rPr lang="en-GB" sz="2400" b="1" dirty="0" smtClean="0"/>
              <a:t>Link </a:t>
            </a:r>
            <a:r>
              <a:rPr lang="en-GB" sz="2400" b="1" dirty="0"/>
              <a:t>from </a:t>
            </a:r>
            <a:r>
              <a:rPr lang="en-GB" sz="2400" b="1" dirty="0" smtClean="0"/>
              <a:t>Bereishit to </a:t>
            </a:r>
            <a:r>
              <a:rPr lang="en-GB" sz="2400" b="1" dirty="0"/>
              <a:t>Shemot</a:t>
            </a:r>
            <a:endParaRPr lang="en-US" sz="2400" dirty="0"/>
          </a:p>
          <a:p>
            <a:pPr lvl="0"/>
            <a:r>
              <a:rPr lang="en-GB" sz="2400" b="1" dirty="0"/>
              <a:t>Shibud </a:t>
            </a:r>
            <a:r>
              <a:rPr lang="en-GB" sz="2400" b="1" dirty="0" smtClean="0"/>
              <a:t>Mitzrayim </a:t>
            </a:r>
          </a:p>
          <a:p>
            <a:pPr lvl="0"/>
            <a:r>
              <a:rPr lang="en-GB" sz="2400" b="1" dirty="0" smtClean="0"/>
              <a:t>Life of Moshe</a:t>
            </a:r>
            <a:endParaRPr lang="en-US" sz="2400" dirty="0"/>
          </a:p>
          <a:p>
            <a:pPr lvl="0"/>
            <a:r>
              <a:rPr lang="en-GB" sz="2400" b="1" dirty="0"/>
              <a:t>The king who wanted Moshe dead </a:t>
            </a:r>
            <a:r>
              <a:rPr lang="en-GB" sz="2400" b="1" dirty="0" smtClean="0"/>
              <a:t>dies:</a:t>
            </a:r>
          </a:p>
          <a:p>
            <a:pPr marL="0" lvl="0" indent="0" algn="r" rtl="1">
              <a:buNone/>
            </a:pPr>
            <a:endParaRPr lang="he-IL" b="1" dirty="0" smtClean="0">
              <a:latin typeface="David" pitchFamily="34" charset="-79"/>
              <a:cs typeface="David" pitchFamily="34" charset="-79"/>
            </a:endParaRPr>
          </a:p>
          <a:p>
            <a:pPr marL="0" lvl="0" indent="0" algn="r" rtl="1">
              <a:buNone/>
            </a:pPr>
            <a:r>
              <a:rPr lang="he-IL" sz="2400" b="1" dirty="0" smtClean="0">
                <a:latin typeface="David" pitchFamily="34" charset="-79"/>
                <a:cs typeface="David" pitchFamily="34" charset="-79"/>
              </a:rPr>
              <a:t>כג</a:t>
            </a:r>
            <a:r>
              <a:rPr lang="he-IL" sz="24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400" dirty="0">
                <a:latin typeface="David" pitchFamily="34" charset="-79"/>
                <a:cs typeface="David" pitchFamily="34" charset="-79"/>
              </a:rPr>
              <a:t>וַיְהִי בַיָּמִים הָרַבִּים הָהֵם </a:t>
            </a:r>
            <a:r>
              <a:rPr lang="he-IL" sz="2400" b="1" dirty="0">
                <a:solidFill>
                  <a:schemeClr val="accent6"/>
                </a:solidFill>
                <a:latin typeface="David" pitchFamily="34" charset="-79"/>
                <a:cs typeface="David" pitchFamily="34" charset="-79"/>
              </a:rPr>
              <a:t>וַיָּמָת מֶלֶךְ מִצְרַיִם </a:t>
            </a:r>
            <a:r>
              <a:rPr lang="he-IL" sz="2400" b="1" dirty="0">
                <a:solidFill>
                  <a:schemeClr val="accent4"/>
                </a:solidFill>
                <a:latin typeface="David" pitchFamily="34" charset="-79"/>
                <a:cs typeface="David" pitchFamily="34" charset="-79"/>
              </a:rPr>
              <a:t>וַיֵּאָנְחוּ בְנֵי-יִשְׂרָאֵל מִן-הָעֲבֹדָה וַיִּזְעָקוּ וַתַּעַל שַׁוְעָתָם אֶל-הָאֱלֹהִים מִן-הָעֲבֹדָה. </a:t>
            </a:r>
            <a:endParaRPr lang="he-IL" sz="2400" b="1" dirty="0" smtClean="0">
              <a:solidFill>
                <a:schemeClr val="accent4"/>
              </a:solidFill>
              <a:latin typeface="David" pitchFamily="34" charset="-79"/>
              <a:cs typeface="David" pitchFamily="34" charset="-79"/>
            </a:endParaRPr>
          </a:p>
          <a:p>
            <a:pPr marL="0" lvl="0" indent="0" algn="r" rtl="1">
              <a:buNone/>
            </a:pPr>
            <a:endParaRPr lang="he-IL" sz="2800" b="1" dirty="0" smtClean="0">
              <a:latin typeface="David" pitchFamily="34" charset="-79"/>
              <a:cs typeface="David" pitchFamily="34" charset="-79"/>
            </a:endParaRPr>
          </a:p>
          <a:p>
            <a:pPr marL="0" lvl="0" indent="0" algn="r" rtl="1">
              <a:buNone/>
            </a:pPr>
            <a:r>
              <a:rPr lang="he-IL" sz="2400" b="1" dirty="0" smtClean="0">
                <a:latin typeface="David" pitchFamily="34" charset="-79"/>
                <a:cs typeface="David" pitchFamily="34" charset="-79"/>
              </a:rPr>
              <a:t>כד</a:t>
            </a:r>
            <a:r>
              <a:rPr lang="he-IL" sz="24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400" dirty="0">
                <a:latin typeface="David" pitchFamily="34" charset="-79"/>
                <a:cs typeface="David" pitchFamily="34" charset="-79"/>
              </a:rPr>
              <a:t>וַיִּשְׁמַע אֱלֹהִים אֶת-נַאֲקָתָם </a:t>
            </a:r>
            <a:r>
              <a:rPr lang="he-IL" sz="2400" b="1" dirty="0">
                <a:solidFill>
                  <a:schemeClr val="accent5"/>
                </a:solidFill>
                <a:latin typeface="David" pitchFamily="34" charset="-79"/>
                <a:cs typeface="David" pitchFamily="34" charset="-79"/>
              </a:rPr>
              <a:t>וַיִּזְכֹּר אֱלֹהִים אֶת-בְּרִיתוֹ </a:t>
            </a:r>
            <a:r>
              <a:rPr lang="he-IL" sz="2400" dirty="0">
                <a:latin typeface="David" pitchFamily="34" charset="-79"/>
                <a:cs typeface="David" pitchFamily="34" charset="-79"/>
              </a:rPr>
              <a:t>אֶת-אַבְרָהָם אֶת-יִצְחָק וְאֶת-יַעֲקֹב. </a:t>
            </a:r>
            <a:endParaRPr lang="he-IL" sz="2400" dirty="0" smtClean="0"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endParaRPr lang="he-IL" dirty="0"/>
          </a:p>
        </p:txBody>
      </p:sp>
      <p:sp>
        <p:nvSpPr>
          <p:cNvPr id="4" name="Rounded Rectangle 3"/>
          <p:cNvSpPr/>
          <p:nvPr/>
        </p:nvSpPr>
        <p:spPr>
          <a:xfrm>
            <a:off x="261257" y="2837543"/>
            <a:ext cx="8534400" cy="609600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This was the king who wanted to kill Moshe. Now He can go back. This is an introduction to Perek Gimmel.</a:t>
            </a:r>
            <a:endParaRPr lang="he-IL" sz="2000" dirty="0"/>
          </a:p>
        </p:txBody>
      </p:sp>
      <p:sp>
        <p:nvSpPr>
          <p:cNvPr id="5" name="Rounded Rectangle 4"/>
          <p:cNvSpPr/>
          <p:nvPr/>
        </p:nvSpPr>
        <p:spPr>
          <a:xfrm>
            <a:off x="432707" y="4229100"/>
            <a:ext cx="8191500" cy="53340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The people pray for a lighter workload. Leaving is not on their radar.</a:t>
            </a:r>
            <a:endParaRPr lang="he-IL" sz="2000" dirty="0"/>
          </a:p>
        </p:txBody>
      </p:sp>
      <p:sp>
        <p:nvSpPr>
          <p:cNvPr id="6" name="Rounded Rectangle 5"/>
          <p:cNvSpPr/>
          <p:nvPr/>
        </p:nvSpPr>
        <p:spPr>
          <a:xfrm>
            <a:off x="2667000" y="5132614"/>
            <a:ext cx="2819400" cy="38100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Which Brit?</a:t>
            </a:r>
            <a:endParaRPr lang="he-IL" sz="2000" dirty="0"/>
          </a:p>
        </p:txBody>
      </p:sp>
      <p:sp>
        <p:nvSpPr>
          <p:cNvPr id="7" name="Oval 6"/>
          <p:cNvSpPr/>
          <p:nvPr/>
        </p:nvSpPr>
        <p:spPr>
          <a:xfrm>
            <a:off x="1676400" y="5715907"/>
            <a:ext cx="1752600" cy="1065893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Brit Bein Habtarim</a:t>
            </a:r>
            <a:endParaRPr lang="he-IL" sz="2000" dirty="0"/>
          </a:p>
        </p:txBody>
      </p:sp>
      <p:sp>
        <p:nvSpPr>
          <p:cNvPr id="9" name="Oval 8"/>
          <p:cNvSpPr/>
          <p:nvPr/>
        </p:nvSpPr>
        <p:spPr>
          <a:xfrm>
            <a:off x="4953000" y="5715907"/>
            <a:ext cx="1676400" cy="1051379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Brit Mila</a:t>
            </a:r>
            <a:endParaRPr lang="he-IL" sz="2000" dirty="0"/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3381828" y="5542189"/>
            <a:ext cx="694871" cy="34743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4372428" y="5539014"/>
            <a:ext cx="609600" cy="32838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173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60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6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  <p:bldP spid="6" grpId="0" animBg="1"/>
      <p:bldP spid="7" grpId="0" animBg="1"/>
      <p:bldP spid="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rmAutofit/>
          </a:bodyPr>
          <a:lstStyle/>
          <a:p>
            <a:pPr marL="0" lvl="0" indent="0" algn="r" rtl="1">
              <a:buNone/>
            </a:pPr>
            <a:endParaRPr lang="he-IL" b="1" dirty="0" smtClean="0">
              <a:latin typeface="David" pitchFamily="34" charset="-79"/>
              <a:cs typeface="David" pitchFamily="34" charset="-79"/>
            </a:endParaRPr>
          </a:p>
          <a:p>
            <a:pPr marL="0" lvl="0" indent="0" algn="r" rtl="1">
              <a:buNone/>
            </a:pPr>
            <a:endParaRPr lang="he-IL" sz="2800" b="1" dirty="0" smtClean="0"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endParaRPr lang="he-IL" dirty="0"/>
          </a:p>
        </p:txBody>
      </p:sp>
      <p:sp>
        <p:nvSpPr>
          <p:cNvPr id="6" name="Rounded Rectangle 5"/>
          <p:cNvSpPr/>
          <p:nvPr/>
        </p:nvSpPr>
        <p:spPr>
          <a:xfrm>
            <a:off x="3067957" y="381000"/>
            <a:ext cx="3008086" cy="144780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3200" dirty="0" smtClean="0"/>
              <a:t>Which Brit?</a:t>
            </a:r>
            <a:endParaRPr lang="he-IL" sz="3200" dirty="0"/>
          </a:p>
        </p:txBody>
      </p:sp>
      <p:sp>
        <p:nvSpPr>
          <p:cNvPr id="7" name="Oval 6"/>
          <p:cNvSpPr/>
          <p:nvPr/>
        </p:nvSpPr>
        <p:spPr>
          <a:xfrm>
            <a:off x="1524000" y="2451327"/>
            <a:ext cx="2347686" cy="1296987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800" dirty="0" smtClean="0"/>
              <a:t>Brit Bein Habtarim</a:t>
            </a:r>
            <a:endParaRPr lang="he-IL" sz="2800" dirty="0"/>
          </a:p>
        </p:txBody>
      </p:sp>
      <p:sp>
        <p:nvSpPr>
          <p:cNvPr id="9" name="Oval 8"/>
          <p:cNvSpPr/>
          <p:nvPr/>
        </p:nvSpPr>
        <p:spPr>
          <a:xfrm>
            <a:off x="5508170" y="2451328"/>
            <a:ext cx="2111830" cy="128973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800" dirty="0" smtClean="0"/>
              <a:t>Brit Mila</a:t>
            </a:r>
            <a:endParaRPr lang="he-IL" sz="2800" dirty="0"/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3524250" y="2071007"/>
            <a:ext cx="694871" cy="34743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5105400" y="2071007"/>
            <a:ext cx="685800" cy="38032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2" name="Snip Same Side Corner Rectangle 11"/>
          <p:cNvSpPr/>
          <p:nvPr/>
        </p:nvSpPr>
        <p:spPr>
          <a:xfrm>
            <a:off x="1411513" y="4738914"/>
            <a:ext cx="2590800" cy="1661886"/>
          </a:xfrm>
          <a:prstGeom prst="snip2Same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400" dirty="0" smtClean="0"/>
              <a:t>G-d will bring them out and punish the oppressor</a:t>
            </a:r>
            <a:endParaRPr lang="he-IL" sz="2400" dirty="0"/>
          </a:p>
        </p:txBody>
      </p:sp>
      <p:sp>
        <p:nvSpPr>
          <p:cNvPr id="14" name="Snip Same Side Corner Rectangle 13"/>
          <p:cNvSpPr/>
          <p:nvPr/>
        </p:nvSpPr>
        <p:spPr>
          <a:xfrm>
            <a:off x="5375727" y="4738914"/>
            <a:ext cx="2438400" cy="1661886"/>
          </a:xfrm>
          <a:prstGeom prst="snip2Same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400" dirty="0" smtClean="0"/>
              <a:t>G-d will watch over us and lighten the workload</a:t>
            </a:r>
            <a:endParaRPr lang="he-IL" sz="2400" dirty="0"/>
          </a:p>
        </p:txBody>
      </p:sp>
      <p:sp>
        <p:nvSpPr>
          <p:cNvPr id="15" name="Down Arrow 14"/>
          <p:cNvSpPr/>
          <p:nvPr/>
        </p:nvSpPr>
        <p:spPr>
          <a:xfrm>
            <a:off x="2582635" y="3886200"/>
            <a:ext cx="248557" cy="762000"/>
          </a:xfrm>
          <a:prstGeom prst="downArrow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6" name="Down Arrow 15"/>
          <p:cNvSpPr/>
          <p:nvPr/>
        </p:nvSpPr>
        <p:spPr>
          <a:xfrm>
            <a:off x="6470649" y="3871686"/>
            <a:ext cx="248557" cy="762000"/>
          </a:xfrm>
          <a:prstGeom prst="downArrow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91181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9" grpId="0" animBg="1"/>
      <p:bldP spid="12" grpId="0" animBg="1"/>
      <p:bldP spid="14" grpId="0" animBg="1"/>
      <p:bldP spid="15" grpId="0" animBg="1"/>
      <p:bldP spid="1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e-IL" sz="6000" dirty="0" smtClean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פרק ג - הקדמה</a:t>
            </a:r>
            <a:endParaRPr lang="he-IL" sz="6000" dirty="0">
              <a:solidFill>
                <a:schemeClr val="accent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33800" y="1600200"/>
            <a:ext cx="4953000" cy="4876800"/>
          </a:xfrm>
        </p:spPr>
        <p:txBody>
          <a:bodyPr>
            <a:normAutofit fontScale="77500" lnSpcReduction="20000"/>
          </a:bodyPr>
          <a:lstStyle/>
          <a:p>
            <a:pPr marL="0" indent="0" algn="r" rtl="1">
              <a:buNone/>
            </a:pPr>
            <a:r>
              <a:rPr lang="en-US" b="1" dirty="0">
                <a:latin typeface="David" pitchFamily="34" charset="-79"/>
                <a:cs typeface="David" pitchFamily="34" charset="-79"/>
              </a:rPr>
              <a:t> </a:t>
            </a:r>
            <a:r>
              <a:rPr lang="he-IL" sz="3400" b="1" dirty="0">
                <a:latin typeface="David" pitchFamily="34" charset="-79"/>
                <a:cs typeface="David" pitchFamily="34" charset="-79"/>
              </a:rPr>
              <a:t>א</a:t>
            </a:r>
            <a:r>
              <a:rPr lang="he-IL" sz="3400" dirty="0">
                <a:latin typeface="David" pitchFamily="34" charset="-79"/>
                <a:cs typeface="David" pitchFamily="34" charset="-79"/>
              </a:rPr>
              <a:t> וּמֹשֶׁה הָיָה רֹעֶה אֶת-צֹאן יִתְרוֹ חֹתְנוֹ כֹּהֵן מִדְיָן וַיִּנְהַג אֶת-הַצֹּאן אַחַר הַמִּדְבָּר וַיָּבֹא </a:t>
            </a:r>
            <a:r>
              <a:rPr lang="he-IL" sz="3400" b="1" dirty="0" smtClean="0">
                <a:solidFill>
                  <a:schemeClr val="accent6"/>
                </a:solidFill>
                <a:latin typeface="David" pitchFamily="34" charset="-79"/>
                <a:cs typeface="David" pitchFamily="34" charset="-79"/>
              </a:rPr>
              <a:t>אֶל-הַר </a:t>
            </a:r>
            <a:r>
              <a:rPr lang="he-IL" sz="3400" b="1" dirty="0">
                <a:solidFill>
                  <a:schemeClr val="accent6"/>
                </a:solidFill>
                <a:latin typeface="David" pitchFamily="34" charset="-79"/>
                <a:cs typeface="David" pitchFamily="34" charset="-79"/>
              </a:rPr>
              <a:t>הָאֱלֹהִים </a:t>
            </a:r>
            <a:r>
              <a:rPr lang="he-IL" sz="3400" b="1" dirty="0" smtClean="0">
                <a:solidFill>
                  <a:schemeClr val="accent6"/>
                </a:solidFill>
                <a:latin typeface="David" pitchFamily="34" charset="-79"/>
                <a:cs typeface="David" pitchFamily="34" charset="-79"/>
              </a:rPr>
              <a:t>חֹרֵבָה</a:t>
            </a:r>
            <a:r>
              <a:rPr lang="he-IL" sz="3400" dirty="0" smtClean="0">
                <a:latin typeface="David" pitchFamily="34" charset="-79"/>
                <a:cs typeface="David" pitchFamily="34" charset="-79"/>
              </a:rPr>
              <a:t>.</a:t>
            </a:r>
          </a:p>
          <a:p>
            <a:pPr marL="0" indent="0" algn="r" rtl="1">
              <a:buNone/>
            </a:pPr>
            <a:r>
              <a:rPr lang="he-IL" sz="3400" b="1" dirty="0" smtClean="0">
                <a:latin typeface="David" pitchFamily="34" charset="-79"/>
                <a:cs typeface="David" pitchFamily="34" charset="-79"/>
              </a:rPr>
              <a:t>ב</a:t>
            </a:r>
            <a:r>
              <a:rPr lang="he-IL" sz="34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3400" dirty="0">
                <a:latin typeface="David" pitchFamily="34" charset="-79"/>
                <a:cs typeface="David" pitchFamily="34" charset="-79"/>
              </a:rPr>
              <a:t>וַיֵּרָא מַלְאַךְ יְהוָה אֵלָיו בְּלַבַּת-אֵשׁ מִתּוֹךְ הַסְּנֶה וַיַּרְא וְהִנֵּה הַסְּנֶה בֹּעֵר בָּאֵשׁ וְהַסְּנֶה אֵינֶנּוּ אֻכָּל. </a:t>
            </a:r>
            <a:endParaRPr lang="en-US" sz="3400" dirty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3400" b="1" dirty="0">
                <a:latin typeface="David" pitchFamily="34" charset="-79"/>
                <a:cs typeface="David" pitchFamily="34" charset="-79"/>
              </a:rPr>
              <a:t>ג</a:t>
            </a:r>
            <a:r>
              <a:rPr lang="he-IL" sz="3400" dirty="0">
                <a:latin typeface="David" pitchFamily="34" charset="-79"/>
                <a:cs typeface="David" pitchFamily="34" charset="-79"/>
              </a:rPr>
              <a:t> וַיֹּאמֶר מֹשֶׁה אָסֻרָה-נָּא וְאֶרְאֶה אֶת-הַמַּרְאֶה הַגָּדֹל הַזֶּה מַדּוּעַ לֹא-יִבְעַר הַסְּנֶה.</a:t>
            </a:r>
            <a:endParaRPr lang="en-US" sz="3400" dirty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3400" b="1" dirty="0" smtClean="0">
                <a:latin typeface="David" pitchFamily="34" charset="-79"/>
                <a:cs typeface="David" pitchFamily="34" charset="-79"/>
              </a:rPr>
              <a:t>ד</a:t>
            </a:r>
            <a:r>
              <a:rPr lang="he-IL" sz="34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3400" dirty="0">
                <a:latin typeface="David" pitchFamily="34" charset="-79"/>
                <a:cs typeface="David" pitchFamily="34" charset="-79"/>
              </a:rPr>
              <a:t>וַיַּרְא יְהוָה כִּי סָר לִרְאוֹת וַיִּקְרָא אֵלָיו אֱלֹהִים מִתּוֹךְ הַסְּנֶה </a:t>
            </a:r>
            <a:r>
              <a:rPr lang="he-IL" sz="3400" b="1" dirty="0">
                <a:solidFill>
                  <a:schemeClr val="accent4"/>
                </a:solidFill>
                <a:latin typeface="David" pitchFamily="34" charset="-79"/>
                <a:cs typeface="David" pitchFamily="34" charset="-79"/>
              </a:rPr>
              <a:t>וַיֹּאמֶר מֹשֶׁה מֹשֶׁה וַיֹּאמֶר הִנֵּנִי. </a:t>
            </a:r>
            <a:endParaRPr lang="en-US" sz="3400" dirty="0">
              <a:solidFill>
                <a:schemeClr val="accent4"/>
              </a:solidFill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3400" b="1" dirty="0">
                <a:latin typeface="David" pitchFamily="34" charset="-79"/>
                <a:cs typeface="David" pitchFamily="34" charset="-79"/>
              </a:rPr>
              <a:t>ה</a:t>
            </a:r>
            <a:r>
              <a:rPr lang="he-IL" sz="3400" dirty="0">
                <a:latin typeface="David" pitchFamily="34" charset="-79"/>
                <a:cs typeface="David" pitchFamily="34" charset="-79"/>
              </a:rPr>
              <a:t> וַיֹּאמֶר אַל-תִּקְרַב הֲלֹם שַׁל-נְעָלֶיךָ מֵעַל רַגְלֶיךָ כִּי הַמָּקוֹם אֲשֶׁר אַתָּה עוֹמֵד עָלָיו אַדְמַת-קֹדֶשׁ הוּא. </a:t>
            </a:r>
            <a:endParaRPr lang="en-US" sz="3400" dirty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endParaRPr lang="he-IL" dirty="0"/>
          </a:p>
        </p:txBody>
      </p:sp>
      <p:sp>
        <p:nvSpPr>
          <p:cNvPr id="4" name="Rectangle 3"/>
          <p:cNvSpPr/>
          <p:nvPr/>
        </p:nvSpPr>
        <p:spPr>
          <a:xfrm>
            <a:off x="152400" y="1371600"/>
            <a:ext cx="3505200" cy="365760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he-IL" sz="2400" u="sng" dirty="0" smtClean="0">
                <a:latin typeface="David" pitchFamily="34" charset="-79"/>
                <a:cs typeface="David" pitchFamily="34" charset="-79"/>
              </a:rPr>
              <a:t>שמות כד –</a:t>
            </a:r>
          </a:p>
          <a:p>
            <a:pPr algn="ctr" rtl="1"/>
            <a:r>
              <a:rPr lang="he-IL" sz="2400" u="sng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en-GB" sz="2400" u="sng" dirty="0" smtClean="0">
                <a:latin typeface="David" pitchFamily="34" charset="-79"/>
                <a:cs typeface="David" pitchFamily="34" charset="-79"/>
              </a:rPr>
              <a:t>Parallel between Har Sinai and the Burning Bush</a:t>
            </a:r>
            <a:endParaRPr lang="he-IL" sz="2400" u="sng" dirty="0" smtClean="0">
              <a:latin typeface="David" pitchFamily="34" charset="-79"/>
              <a:cs typeface="David" pitchFamily="34" charset="-79"/>
            </a:endParaRPr>
          </a:p>
          <a:p>
            <a:pPr algn="ctr" rtl="1"/>
            <a:r>
              <a:rPr lang="he-IL" sz="2400" b="1" dirty="0" smtClean="0">
                <a:latin typeface="David" pitchFamily="34" charset="-79"/>
                <a:cs typeface="David" pitchFamily="34" charset="-79"/>
              </a:rPr>
              <a:t>יז</a:t>
            </a:r>
            <a:r>
              <a:rPr lang="he-IL" sz="24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400" dirty="0">
                <a:latin typeface="David" pitchFamily="34" charset="-79"/>
                <a:cs typeface="David" pitchFamily="34" charset="-79"/>
              </a:rPr>
              <a:t>וּמַרְאֵה כְּבוֹד יְהוָה כְּאֵשׁ אֹכֶלֶת בְּרֹאשׁ הָהָר לְעֵינֵי בְּנֵי יִשְׂרָאֵל. </a:t>
            </a:r>
            <a:endParaRPr lang="he-IL" sz="2400" dirty="0" smtClean="0">
              <a:latin typeface="David" pitchFamily="34" charset="-79"/>
              <a:cs typeface="David" pitchFamily="34" charset="-79"/>
            </a:endParaRPr>
          </a:p>
          <a:p>
            <a:pPr algn="ctr" rtl="1"/>
            <a:r>
              <a:rPr lang="he-IL" sz="2400" b="1" dirty="0" smtClean="0">
                <a:latin typeface="David" pitchFamily="34" charset="-79"/>
                <a:cs typeface="David" pitchFamily="34" charset="-79"/>
              </a:rPr>
              <a:t>יח</a:t>
            </a:r>
            <a:r>
              <a:rPr lang="he-IL" sz="24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400" dirty="0">
                <a:latin typeface="David" pitchFamily="34" charset="-79"/>
                <a:cs typeface="David" pitchFamily="34" charset="-79"/>
              </a:rPr>
              <a:t>וַיָּבֹא מֹשֶׁה בְּתוֹךְ הֶעָנָן וַיַּעַל אֶל-הָהָר וַיְהִי מֹשֶׁה בָּהָר אַרְבָּעִים יוֹם וְאַרְבָּעִים לָיְלָה.</a:t>
            </a:r>
            <a:endParaRPr lang="en-US" sz="2400" dirty="0">
              <a:latin typeface="David" pitchFamily="34" charset="-79"/>
              <a:cs typeface="David" pitchFamily="34" charset="-79"/>
            </a:endParaRPr>
          </a:p>
          <a:p>
            <a:pPr algn="ctr"/>
            <a:endParaRPr lang="he-IL" dirty="0"/>
          </a:p>
        </p:txBody>
      </p:sp>
      <p:sp>
        <p:nvSpPr>
          <p:cNvPr id="5" name="Rectangle 4"/>
          <p:cNvSpPr/>
          <p:nvPr/>
        </p:nvSpPr>
        <p:spPr>
          <a:xfrm>
            <a:off x="152400" y="5257800"/>
            <a:ext cx="3810000" cy="13716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he-IL" sz="2200" b="1" u="sng" dirty="0" smtClean="0">
                <a:latin typeface="David" pitchFamily="34" charset="-79"/>
                <a:cs typeface="David" pitchFamily="34" charset="-79"/>
              </a:rPr>
              <a:t>בראשית מו</a:t>
            </a:r>
          </a:p>
          <a:p>
            <a:pPr algn="ctr" rtl="1"/>
            <a:r>
              <a:rPr lang="he-IL" sz="2200" b="1" dirty="0" smtClean="0">
                <a:latin typeface="David" pitchFamily="34" charset="-79"/>
                <a:cs typeface="David" pitchFamily="34" charset="-79"/>
              </a:rPr>
              <a:t>ב</a:t>
            </a:r>
            <a:r>
              <a:rPr lang="he-IL" sz="22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200" dirty="0">
                <a:latin typeface="David" pitchFamily="34" charset="-79"/>
                <a:cs typeface="David" pitchFamily="34" charset="-79"/>
              </a:rPr>
              <a:t>וַיֹּאמֶר אֱלֹהִים לְיִשְׂרָאֵל בְּמַרְאֹת הַלַּיְלָה </a:t>
            </a:r>
            <a:r>
              <a:rPr lang="he-IL" sz="2200" b="1" dirty="0">
                <a:latin typeface="David" pitchFamily="34" charset="-79"/>
                <a:cs typeface="David" pitchFamily="34" charset="-79"/>
              </a:rPr>
              <a:t>וַיֹּאמֶר יַעֲקֹב יַעֲקֹב וַיֹּאמֶר הִנֵּנִי. </a:t>
            </a:r>
          </a:p>
        </p:txBody>
      </p:sp>
    </p:spTree>
    <p:extLst>
      <p:ext uri="{BB962C8B-B14F-4D97-AF65-F5344CB8AC3E}">
        <p14:creationId xmlns:p14="http://schemas.microsoft.com/office/powerpoint/2010/main" val="1417195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28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out)">
                                      <p:cBhvr>
                                        <p:cTn id="3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Did Yaakov ever tell his children they were going down for the long haul?</a:t>
            </a:r>
            <a:endParaRPr lang="he-IL" b="1" dirty="0">
              <a:solidFill>
                <a:schemeClr val="accent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r" rtl="1">
              <a:buNone/>
            </a:pPr>
            <a:r>
              <a:rPr lang="he-IL" b="1" u="sng" dirty="0" smtClean="0">
                <a:latin typeface="David" pitchFamily="34" charset="-79"/>
                <a:cs typeface="David" pitchFamily="34" charset="-79"/>
              </a:rPr>
              <a:t>בראשית מח</a:t>
            </a:r>
            <a:endParaRPr lang="en-GB" b="1" u="sng" dirty="0" smtClean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כא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וַיֹּאמֶר יִשְׂרָאֵל אֶל-יוֹסֵף הִנֵּה אָנֹכִי מֵת </a:t>
            </a:r>
            <a:r>
              <a:rPr lang="he-IL" b="1" dirty="0">
                <a:solidFill>
                  <a:schemeClr val="accent2"/>
                </a:solidFill>
                <a:latin typeface="David" pitchFamily="34" charset="-79"/>
                <a:cs typeface="David" pitchFamily="34" charset="-79"/>
              </a:rPr>
              <a:t>וְהָיָה אֱלֹהִים עִמָּכֶם וְהֵשִׁיב אֶתְכֶם אֶל-אֶרֶץ אֲבֹתֵיכֶם.</a:t>
            </a:r>
            <a:r>
              <a:rPr lang="he-IL" dirty="0">
                <a:latin typeface="David" pitchFamily="34" charset="-79"/>
                <a:cs typeface="David" pitchFamily="34" charset="-79"/>
              </a:rPr>
              <a:t> </a:t>
            </a:r>
            <a:endParaRPr lang="he-IL" dirty="0" smtClean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endParaRPr lang="he-IL" b="1" dirty="0" smtClean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u="sng" dirty="0" smtClean="0">
                <a:latin typeface="David" pitchFamily="34" charset="-79"/>
                <a:cs typeface="David" pitchFamily="34" charset="-79"/>
              </a:rPr>
              <a:t>בראשית נ</a:t>
            </a:r>
          </a:p>
          <a:p>
            <a:pPr marL="0" indent="0" algn="r" rtl="1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כה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וַיַּשְׁבַּע יוֹסֵף אֶת-בְּנֵי יִשְׂרָאֵל לֵאמֹר </a:t>
            </a:r>
            <a:r>
              <a:rPr lang="he-IL" b="1" dirty="0">
                <a:solidFill>
                  <a:schemeClr val="accent2"/>
                </a:solidFill>
                <a:latin typeface="David" pitchFamily="34" charset="-79"/>
                <a:cs typeface="David" pitchFamily="34" charset="-79"/>
              </a:rPr>
              <a:t>פָּקֹד יִפְקֹד אֱלֹהִים אֶתְכֶם</a:t>
            </a:r>
            <a:r>
              <a:rPr lang="he-IL" dirty="0">
                <a:latin typeface="David" pitchFamily="34" charset="-79"/>
                <a:cs typeface="David" pitchFamily="34" charset="-79"/>
              </a:rPr>
              <a:t> וְהַעֲלִתֶם אֶת-עַצְמֹתַי מִזֶּה.</a:t>
            </a:r>
            <a:endParaRPr lang="en-US" dirty="0">
              <a:latin typeface="David" pitchFamily="34" charset="-79"/>
              <a:cs typeface="David" pitchFamily="34" charset="-79"/>
            </a:endParaRPr>
          </a:p>
          <a:p>
            <a:pPr marL="0" indent="0" algn="ctr">
              <a:buNone/>
            </a:pPr>
            <a:endParaRPr lang="en-GB" b="1" dirty="0" smtClean="0"/>
          </a:p>
          <a:p>
            <a:pPr marL="0" indent="0" algn="ctr">
              <a:buNone/>
            </a:pPr>
            <a:r>
              <a:rPr lang="en-GB" b="1" dirty="0" smtClean="0">
                <a:solidFill>
                  <a:schemeClr val="accent2"/>
                </a:solidFill>
              </a:rPr>
              <a:t>They </a:t>
            </a:r>
            <a:r>
              <a:rPr lang="en-GB" b="1" dirty="0">
                <a:solidFill>
                  <a:schemeClr val="accent2"/>
                </a:solidFill>
              </a:rPr>
              <a:t>can't leave until </a:t>
            </a:r>
            <a:r>
              <a:rPr lang="en-GB" b="1" dirty="0" smtClean="0">
                <a:solidFill>
                  <a:schemeClr val="accent2"/>
                </a:solidFill>
              </a:rPr>
              <a:t>G-d brings </a:t>
            </a:r>
            <a:r>
              <a:rPr lang="en-GB" b="1" dirty="0">
                <a:solidFill>
                  <a:schemeClr val="accent2"/>
                </a:solidFill>
              </a:rPr>
              <a:t>them </a:t>
            </a:r>
            <a:r>
              <a:rPr lang="en-GB" b="1" dirty="0" smtClean="0">
                <a:solidFill>
                  <a:schemeClr val="accent2"/>
                </a:solidFill>
              </a:rPr>
              <a:t>back</a:t>
            </a:r>
            <a:r>
              <a:rPr lang="en-GB" b="1" dirty="0">
                <a:solidFill>
                  <a:schemeClr val="accent2"/>
                </a:solidFill>
              </a:rPr>
              <a:t>. </a:t>
            </a:r>
            <a:endParaRPr lang="en-US" dirty="0">
              <a:solidFill>
                <a:schemeClr val="accent2"/>
              </a:solidFill>
            </a:endParaRPr>
          </a:p>
          <a:p>
            <a:pPr algn="r" rtl="1"/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14074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he-IL" b="1" dirty="0" smtClean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פרק ג – </a:t>
            </a:r>
            <a:r>
              <a:rPr lang="en-GB" b="1" dirty="0" smtClean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Conversation Starts</a:t>
            </a:r>
            <a:r>
              <a:rPr lang="he-IL" b="1" dirty="0" smtClean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he-IL" b="1" dirty="0">
              <a:solidFill>
                <a:schemeClr val="accent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1295400"/>
            <a:ext cx="7696200" cy="5334000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he-IL" sz="2400" b="1" dirty="0">
                <a:cs typeface="David" pitchFamily="34" charset="-79"/>
              </a:rPr>
              <a:t>ו</a:t>
            </a:r>
            <a:r>
              <a:rPr lang="he-IL" sz="2400" dirty="0">
                <a:cs typeface="David" pitchFamily="34" charset="-79"/>
              </a:rPr>
              <a:t> וַיֹּאמֶר אָנֹכִי אֱלֹהֵי אָבִיךָ אֱלֹהֵי אַבְרָהָם אֱלֹהֵי יִצְחָק וֵאלֹהֵי יַעֲקֹב וַיַּסְתֵּר מֹשֶׁה פָּנָיו כִּי יָרֵא מֵהַבִּיט אֶל-הָאֱלֹהִים. </a:t>
            </a:r>
            <a:endParaRPr lang="en-US" sz="2400" dirty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400" b="1" dirty="0" smtClean="0">
                <a:cs typeface="David" pitchFamily="34" charset="-79"/>
              </a:rPr>
              <a:t>ז</a:t>
            </a:r>
            <a:r>
              <a:rPr lang="he-IL" sz="2400" b="1" dirty="0" smtClean="0">
                <a:solidFill>
                  <a:schemeClr val="accent6"/>
                </a:solidFill>
                <a:cs typeface="David" pitchFamily="34" charset="-79"/>
              </a:rPr>
              <a:t> </a:t>
            </a:r>
            <a:r>
              <a:rPr lang="he-IL" sz="2400" b="1" dirty="0">
                <a:solidFill>
                  <a:schemeClr val="accent6"/>
                </a:solidFill>
                <a:cs typeface="David" pitchFamily="34" charset="-79"/>
              </a:rPr>
              <a:t>וַיֹּאמֶר יְהוָה רָאֹה רָאִיתִי אֶת-עֳנִי עַמִּי אֲשֶׁר בְּמִצְרָיִם וְאֶת-צַעֲקָתָם שָׁמַעְתִּי מִפְּנֵי נֹגְשָׂיו כִּי יָדַעְתִּי אֶת-מַכְאֹבָיו. </a:t>
            </a:r>
            <a:endParaRPr lang="en-US" sz="2400" b="1" dirty="0">
              <a:solidFill>
                <a:schemeClr val="accent6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400" b="1" dirty="0" smtClean="0">
                <a:cs typeface="David" pitchFamily="34" charset="-79"/>
              </a:rPr>
              <a:t>ח</a:t>
            </a:r>
            <a:r>
              <a:rPr lang="he-IL" sz="2400" dirty="0" smtClean="0">
                <a:cs typeface="David" pitchFamily="34" charset="-79"/>
              </a:rPr>
              <a:t> </a:t>
            </a:r>
            <a:r>
              <a:rPr lang="he-IL" sz="2400" dirty="0">
                <a:cs typeface="David" pitchFamily="34" charset="-79"/>
              </a:rPr>
              <a:t>וָאֵרֵד לְהַצִּילוֹ מִיַּד מִצְרַיִם וּלְהַעֲלֹתוֹ מִן-הָאָרֶץ הַהִוא אֶל-אֶרֶץ טוֹבָה וּרְחָבָה אֶל-אֶרֶץ זָבַת חָלָב וּדְבָשׁ אֶל-מְקוֹם הַכְּנַעֲנִי וְהַחִתִּי וְהָאֱמֹרִי וְהַפְּרִזִּי וְהַחִוִּי וְהַיְבוּסִי. </a:t>
            </a:r>
            <a:endParaRPr lang="en-US" sz="2400" dirty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400" b="1" dirty="0" smtClean="0">
                <a:cs typeface="David" pitchFamily="34" charset="-79"/>
              </a:rPr>
              <a:t>ט</a:t>
            </a:r>
            <a:r>
              <a:rPr lang="he-IL" sz="2400" b="1" dirty="0" smtClean="0">
                <a:solidFill>
                  <a:schemeClr val="accent6"/>
                </a:solidFill>
                <a:cs typeface="David" pitchFamily="34" charset="-79"/>
              </a:rPr>
              <a:t> </a:t>
            </a:r>
            <a:r>
              <a:rPr lang="he-IL" sz="2400" b="1" dirty="0">
                <a:solidFill>
                  <a:schemeClr val="accent6"/>
                </a:solidFill>
                <a:cs typeface="David" pitchFamily="34" charset="-79"/>
              </a:rPr>
              <a:t>וְעַתָּה הִנֵּה צַעֲקַת בְּנֵי-יִשְׂרָאֵל בָּאָה אֵלָי וְגַם-רָאִיתִי אֶת-הַלַּחַץ אֲשֶׁר מִצְרַיִם לֹחֲצִים אֹתָם. </a:t>
            </a:r>
            <a:endParaRPr lang="en-US" sz="2400" b="1" dirty="0">
              <a:solidFill>
                <a:schemeClr val="accent6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400" b="1" dirty="0" smtClean="0">
                <a:cs typeface="David" pitchFamily="34" charset="-79"/>
              </a:rPr>
              <a:t>י</a:t>
            </a:r>
            <a:r>
              <a:rPr lang="he-IL" sz="2400" dirty="0" smtClean="0">
                <a:cs typeface="David" pitchFamily="34" charset="-79"/>
              </a:rPr>
              <a:t> </a:t>
            </a:r>
            <a:r>
              <a:rPr lang="he-IL" sz="2400" dirty="0">
                <a:cs typeface="David" pitchFamily="34" charset="-79"/>
              </a:rPr>
              <a:t>וְעַתָּה </a:t>
            </a:r>
            <a:r>
              <a:rPr lang="he-IL" sz="2400" b="1" dirty="0" smtClean="0">
                <a:solidFill>
                  <a:schemeClr val="accent4"/>
                </a:solidFill>
                <a:cs typeface="David" pitchFamily="34" charset="-79"/>
              </a:rPr>
              <a:t>לְכָה </a:t>
            </a:r>
            <a:r>
              <a:rPr lang="he-IL" sz="2400" b="1" dirty="0">
                <a:solidFill>
                  <a:schemeClr val="accent4"/>
                </a:solidFill>
                <a:cs typeface="David" pitchFamily="34" charset="-79"/>
              </a:rPr>
              <a:t>וְאֶשְׁלָחֲךָ אֶל-פַּרְעֹה </a:t>
            </a:r>
            <a:r>
              <a:rPr lang="he-IL" sz="2400" b="1" dirty="0" smtClean="0">
                <a:solidFill>
                  <a:schemeClr val="accent2"/>
                </a:solidFill>
                <a:cs typeface="David" pitchFamily="34" charset="-79"/>
              </a:rPr>
              <a:t>וְהוֹצֵא </a:t>
            </a:r>
            <a:r>
              <a:rPr lang="he-IL" sz="2400" b="1" dirty="0">
                <a:solidFill>
                  <a:schemeClr val="accent2"/>
                </a:solidFill>
                <a:cs typeface="David" pitchFamily="34" charset="-79"/>
              </a:rPr>
              <a:t>אֶת-עַמִּי בְנֵי-יִשְׂרָאֵל מִמִּצְרָיִם</a:t>
            </a:r>
            <a:r>
              <a:rPr lang="he-IL" sz="2400" dirty="0">
                <a:cs typeface="David" pitchFamily="34" charset="-79"/>
              </a:rPr>
              <a:t>. </a:t>
            </a:r>
            <a:endParaRPr lang="en-US" sz="2400" dirty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400" b="1" dirty="0" smtClean="0">
                <a:latin typeface="David" pitchFamily="34" charset="-79"/>
                <a:cs typeface="David" pitchFamily="34" charset="-79"/>
              </a:rPr>
              <a:t>יא</a:t>
            </a:r>
            <a:r>
              <a:rPr lang="he-IL" sz="24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400" dirty="0">
                <a:latin typeface="David" pitchFamily="34" charset="-79"/>
                <a:cs typeface="David" pitchFamily="34" charset="-79"/>
              </a:rPr>
              <a:t>וַיֹּאמֶר מֹשֶׁה אֶל-הָאֱלֹהִים </a:t>
            </a:r>
            <a:r>
              <a:rPr lang="he-IL" sz="2400" b="1" dirty="0">
                <a:solidFill>
                  <a:schemeClr val="accent4"/>
                </a:solidFill>
                <a:latin typeface="David" pitchFamily="34" charset="-79"/>
                <a:cs typeface="David" pitchFamily="34" charset="-79"/>
              </a:rPr>
              <a:t>מִי אָנֹכִי כִּי אֵלֵךְ אֶל-פַּרְעֹה </a:t>
            </a:r>
            <a:r>
              <a:rPr lang="he-IL" sz="2400" b="1" dirty="0">
                <a:solidFill>
                  <a:schemeClr val="accent2"/>
                </a:solidFill>
                <a:latin typeface="David" pitchFamily="34" charset="-79"/>
                <a:cs typeface="David" pitchFamily="34" charset="-79"/>
              </a:rPr>
              <a:t>וְכִי אוֹצִיא אֶת-בְּנֵי יִשְׂרָאֵל מִמִּצְרָיִם</a:t>
            </a:r>
            <a:r>
              <a:rPr lang="he-IL" sz="2400" dirty="0">
                <a:latin typeface="David" pitchFamily="34" charset="-79"/>
                <a:cs typeface="David" pitchFamily="34" charset="-79"/>
              </a:rPr>
              <a:t>. </a:t>
            </a:r>
            <a:endParaRPr lang="en-US" sz="2400" dirty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endParaRPr lang="he-IL" sz="2400" dirty="0">
              <a:cs typeface="David" pitchFamily="34" charset="-79"/>
            </a:endParaRPr>
          </a:p>
        </p:txBody>
      </p:sp>
      <p:sp>
        <p:nvSpPr>
          <p:cNvPr id="4" name="Right Arrow Callout 3"/>
          <p:cNvSpPr/>
          <p:nvPr/>
        </p:nvSpPr>
        <p:spPr>
          <a:xfrm>
            <a:off x="76200" y="2514600"/>
            <a:ext cx="1371600" cy="1371600"/>
          </a:xfrm>
          <a:prstGeom prst="rightArrowCallou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dirty="0" smtClean="0"/>
              <a:t>G-d will bring them out.</a:t>
            </a:r>
            <a:endParaRPr lang="he-IL" dirty="0"/>
          </a:p>
        </p:txBody>
      </p:sp>
      <p:sp>
        <p:nvSpPr>
          <p:cNvPr id="5" name="Right Arrow Callout 4"/>
          <p:cNvSpPr/>
          <p:nvPr/>
        </p:nvSpPr>
        <p:spPr>
          <a:xfrm>
            <a:off x="76200" y="4267200"/>
            <a:ext cx="1295400" cy="1676400"/>
          </a:xfrm>
          <a:prstGeom prst="rightArrowCallou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dirty="0" smtClean="0"/>
              <a:t>Moshe will bring them out.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692387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is Moshe asking?</a:t>
            </a:r>
            <a:endParaRPr lang="he-IL" b="1" dirty="0">
              <a:solidFill>
                <a:schemeClr val="accent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fontScale="85000" lnSpcReduction="20000"/>
          </a:bodyPr>
          <a:lstStyle/>
          <a:p>
            <a:pPr marL="0" indent="0" algn="r" rtl="1">
              <a:buNone/>
            </a:pPr>
            <a:r>
              <a:rPr lang="he-IL" b="1" dirty="0">
                <a:cs typeface="David" pitchFamily="34" charset="-79"/>
              </a:rPr>
              <a:t>יא</a:t>
            </a:r>
            <a:r>
              <a:rPr lang="he-IL" dirty="0">
                <a:cs typeface="David" pitchFamily="34" charset="-79"/>
              </a:rPr>
              <a:t> וַיֹּאמֶר מֹשֶׁה אֶל-הָאֱלֹהִים מִי אָנֹכִי כִּי אֵלֵךְ אֶל-פַּרְעֹה וְכִי אוֹצִיא אֶת-בְּנֵי יִשְׂרָאֵל מִמִּצְרָיִם. </a:t>
            </a:r>
            <a:endParaRPr lang="en-US" dirty="0">
              <a:cs typeface="David" pitchFamily="34" charset="-79"/>
            </a:endParaRPr>
          </a:p>
          <a:p>
            <a:pPr marL="0" indent="0" algn="l">
              <a:buNone/>
            </a:pPr>
            <a:r>
              <a:rPr lang="en-GB" b="1" dirty="0" smtClean="0">
                <a:solidFill>
                  <a:schemeClr val="accent5"/>
                </a:solidFill>
                <a:cs typeface="David" pitchFamily="34" charset="-79"/>
              </a:rPr>
              <a:t>Let’s play Jeopardy…</a:t>
            </a:r>
            <a:endParaRPr lang="en-US" dirty="0">
              <a:solidFill>
                <a:schemeClr val="accent5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endParaRPr lang="he-IL" b="1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יב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וַיֹּאמֶר כִּי-אֶהְיֶה עִמָּךְ </a:t>
            </a:r>
            <a:r>
              <a:rPr lang="he-IL" b="1" dirty="0">
                <a:solidFill>
                  <a:schemeClr val="accent4"/>
                </a:solidFill>
                <a:cs typeface="David" pitchFamily="34" charset="-79"/>
              </a:rPr>
              <a:t>וְזֶה-לְּךָ הָאוֹת </a:t>
            </a:r>
            <a:r>
              <a:rPr lang="he-IL" dirty="0">
                <a:cs typeface="David" pitchFamily="34" charset="-79"/>
              </a:rPr>
              <a:t>כִּי אָנֹכִי </a:t>
            </a:r>
            <a:r>
              <a:rPr lang="he-IL" dirty="0" smtClean="0">
                <a:cs typeface="David" pitchFamily="34" charset="-79"/>
              </a:rPr>
              <a:t>שְׁלַחְתִּיךָ</a:t>
            </a:r>
          </a:p>
          <a:p>
            <a:pPr marL="0" indent="0" algn="r" rtl="1">
              <a:buNone/>
            </a:pP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בְּהוֹצִיאֲךָ אֶת-הָעָם מִמִּצְרַיִם </a:t>
            </a:r>
            <a:r>
              <a:rPr lang="he-IL" b="1" dirty="0">
                <a:solidFill>
                  <a:schemeClr val="accent2"/>
                </a:solidFill>
                <a:cs typeface="David" pitchFamily="34" charset="-79"/>
              </a:rPr>
              <a:t>תַּעַבְדוּן אֶת-הָאֱלֹהִים עַל הָהָר הַזֶּה.</a:t>
            </a:r>
            <a:endParaRPr lang="en-US" b="1" dirty="0">
              <a:solidFill>
                <a:schemeClr val="accent2"/>
              </a:solidFill>
              <a:cs typeface="David" pitchFamily="34" charset="-79"/>
            </a:endParaRPr>
          </a:p>
          <a:p>
            <a:pPr marL="0" indent="0" algn="l">
              <a:buNone/>
            </a:pPr>
            <a:endParaRPr lang="en-GB" b="1" dirty="0" smtClean="0">
              <a:solidFill>
                <a:schemeClr val="accent2"/>
              </a:solidFill>
              <a:cs typeface="David" pitchFamily="34" charset="-79"/>
            </a:endParaRPr>
          </a:p>
          <a:p>
            <a:pPr marL="0" indent="0" algn="l">
              <a:buNone/>
            </a:pPr>
            <a:r>
              <a:rPr lang="en-GB" b="1" dirty="0" smtClean="0">
                <a:solidFill>
                  <a:schemeClr val="accent2"/>
                </a:solidFill>
                <a:cs typeface="David" pitchFamily="34" charset="-79"/>
              </a:rPr>
              <a:t>Rashi</a:t>
            </a:r>
            <a:r>
              <a:rPr lang="en-GB" dirty="0" smtClean="0">
                <a:solidFill>
                  <a:schemeClr val="accent2"/>
                </a:solidFill>
                <a:cs typeface="David" pitchFamily="34" charset="-79"/>
              </a:rPr>
              <a:t>: This is the purpose of taking us out of Egypt</a:t>
            </a:r>
            <a:endParaRPr lang="he-IL" dirty="0" smtClean="0">
              <a:solidFill>
                <a:schemeClr val="accent2"/>
              </a:solidFill>
              <a:cs typeface="David" pitchFamily="34" charset="-79"/>
            </a:endParaRPr>
          </a:p>
          <a:p>
            <a:pPr marL="0" indent="0" algn="l">
              <a:buNone/>
            </a:pPr>
            <a:endParaRPr lang="en-US" b="1" dirty="0" smtClean="0">
              <a:solidFill>
                <a:schemeClr val="accent2"/>
              </a:solidFill>
              <a:cs typeface="David" pitchFamily="34" charset="-79"/>
            </a:endParaRPr>
          </a:p>
          <a:p>
            <a:pPr marL="0" indent="0" algn="l">
              <a:buNone/>
            </a:pPr>
            <a:r>
              <a:rPr lang="en-US" b="1" dirty="0" smtClean="0">
                <a:solidFill>
                  <a:schemeClr val="accent2"/>
                </a:solidFill>
                <a:cs typeface="David" pitchFamily="34" charset="-79"/>
              </a:rPr>
              <a:t>Rashbam</a:t>
            </a:r>
            <a:r>
              <a:rPr lang="en-US" b="1" dirty="0">
                <a:solidFill>
                  <a:schemeClr val="accent2"/>
                </a:solidFill>
                <a:cs typeface="David" pitchFamily="34" charset="-79"/>
              </a:rPr>
              <a:t>:</a:t>
            </a:r>
            <a:r>
              <a:rPr lang="en-US" dirty="0">
                <a:cs typeface="David" pitchFamily="34" charset="-79"/>
              </a:rPr>
              <a:t> </a:t>
            </a:r>
            <a:r>
              <a:rPr lang="en-US" dirty="0">
                <a:solidFill>
                  <a:schemeClr val="accent2"/>
                </a:solidFill>
                <a:cs typeface="David" pitchFamily="34" charset="-79"/>
              </a:rPr>
              <a:t>Moshe asks how do I take them out of Egypt? </a:t>
            </a:r>
            <a:r>
              <a:rPr lang="en-US" dirty="0" smtClean="0">
                <a:solidFill>
                  <a:schemeClr val="accent2"/>
                </a:solidFill>
                <a:cs typeface="David" pitchFamily="34" charset="-79"/>
              </a:rPr>
              <a:t>G-d </a:t>
            </a:r>
            <a:r>
              <a:rPr lang="en-US" dirty="0">
                <a:solidFill>
                  <a:schemeClr val="accent2"/>
                </a:solidFill>
                <a:cs typeface="David" pitchFamily="34" charset="-79"/>
              </a:rPr>
              <a:t>gives him the plan of how to do it. </a:t>
            </a:r>
            <a:r>
              <a:rPr lang="en-US" dirty="0" smtClean="0">
                <a:solidFill>
                  <a:schemeClr val="accent2"/>
                </a:solidFill>
                <a:cs typeface="David" pitchFamily="34" charset="-79"/>
              </a:rPr>
              <a:t>Moshe asks Pharaoh for permission to serve G-d in the desert; he doesn’t ask, “Let my people go!”</a:t>
            </a:r>
            <a:r>
              <a:rPr lang="en-GB" dirty="0" smtClean="0">
                <a:solidFill>
                  <a:schemeClr val="accent2"/>
                </a:solidFill>
                <a:cs typeface="David" pitchFamily="34" charset="-79"/>
              </a:rPr>
              <a:t>.</a:t>
            </a:r>
            <a:endParaRPr lang="en-US" dirty="0">
              <a:solidFill>
                <a:schemeClr val="accent2"/>
              </a:solidFill>
              <a:cs typeface="David" pitchFamily="34" charset="-79"/>
            </a:endParaRPr>
          </a:p>
          <a:p>
            <a:pPr algn="r" rtl="1"/>
            <a:endParaRPr lang="he-IL" dirty="0"/>
          </a:p>
        </p:txBody>
      </p:sp>
      <p:sp>
        <p:nvSpPr>
          <p:cNvPr id="4" name="Rounded Rectangle 3"/>
          <p:cNvSpPr/>
          <p:nvPr/>
        </p:nvSpPr>
        <p:spPr>
          <a:xfrm>
            <a:off x="3962400" y="2554515"/>
            <a:ext cx="1752600" cy="53340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dirty="0" smtClean="0"/>
              <a:t>The Bush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914230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Next Conversation</a:t>
            </a:r>
            <a:endParaRPr lang="he-IL" b="1" dirty="0">
              <a:solidFill>
                <a:schemeClr val="accent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8610600" cy="4525963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he-IL" sz="2800" b="1" dirty="0" smtClean="0">
                <a:cs typeface="David" pitchFamily="34" charset="-79"/>
              </a:rPr>
              <a:t>יג</a:t>
            </a:r>
            <a:r>
              <a:rPr lang="he-IL" sz="2800" dirty="0" smtClean="0">
                <a:cs typeface="David" pitchFamily="34" charset="-79"/>
              </a:rPr>
              <a:t> </a:t>
            </a:r>
            <a:r>
              <a:rPr lang="he-IL" sz="2800" dirty="0">
                <a:cs typeface="David" pitchFamily="34" charset="-79"/>
              </a:rPr>
              <a:t>וַיֹּאמֶר מֹשֶׁה אֶל-הָאֱלֹהִים הִנֵּה אָנֹכִי בָא אֶל-בְּנֵי יִשְׂרָאֵל וְאָמַרְתִּי לָהֶם אֱלֹהֵי אֲבוֹתֵיכֶם שְׁלָחַנִי אֲלֵיכֶם </a:t>
            </a:r>
            <a:r>
              <a:rPr lang="he-IL" sz="2800" b="1" dirty="0">
                <a:solidFill>
                  <a:schemeClr val="accent5"/>
                </a:solidFill>
                <a:cs typeface="David" pitchFamily="34" charset="-79"/>
              </a:rPr>
              <a:t>וְאָמְרוּ-לִי מַה-שְּׁמוֹ </a:t>
            </a:r>
            <a:r>
              <a:rPr lang="he-IL" sz="2800" dirty="0">
                <a:cs typeface="David" pitchFamily="34" charset="-79"/>
              </a:rPr>
              <a:t>מָה אֹמַר אֲלֵהֶם. </a:t>
            </a:r>
            <a:endParaRPr lang="he-IL" sz="2800" dirty="0" smtClean="0">
              <a:cs typeface="David" pitchFamily="34" charset="-79"/>
            </a:endParaRPr>
          </a:p>
          <a:p>
            <a:endParaRPr lang="he-IL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856359032"/>
              </p:ext>
            </p:extLst>
          </p:nvPr>
        </p:nvGraphicFramePr>
        <p:xfrm>
          <a:off x="1676400" y="24384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96085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253A2E9-9F31-4648-A829-DC7310FBFCE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>
                                            <p:graphicEl>
                                              <a:dgm id="{4253A2E9-9F31-4648-A829-DC7310FBFCE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>
                                            <p:graphicEl>
                                              <a:dgm id="{4253A2E9-9F31-4648-A829-DC7310FBFCE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>
                                            <p:graphicEl>
                                              <a:dgm id="{4253A2E9-9F31-4648-A829-DC7310FBFCE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C83A73A-A3DE-4DF4-B404-603A8291620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>
                                            <p:graphicEl>
                                              <a:dgm id="{9C83A73A-A3DE-4DF4-B404-603A8291620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>
                                            <p:graphicEl>
                                              <a:dgm id="{9C83A73A-A3DE-4DF4-B404-603A8291620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>
                                            <p:graphicEl>
                                              <a:dgm id="{9C83A73A-A3DE-4DF4-B404-603A8291620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E0DD7FF-40D1-4AE3-9BE4-1E03BFC81C8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">
                                            <p:graphicEl>
                                              <a:dgm id="{9E0DD7FF-40D1-4AE3-9BE4-1E03BFC81C8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">
                                            <p:graphicEl>
                                              <a:dgm id="{9E0DD7FF-40D1-4AE3-9BE4-1E03BFC81C8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">
                                            <p:graphicEl>
                                              <a:dgm id="{9E0DD7FF-40D1-4AE3-9BE4-1E03BFC81C8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074E780-3280-4741-8C44-C06B1C94267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">
                                            <p:graphicEl>
                                              <a:dgm id="{9074E780-3280-4741-8C44-C06B1C94267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">
                                            <p:graphicEl>
                                              <a:dgm id="{9074E780-3280-4741-8C44-C06B1C94267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">
                                            <p:graphicEl>
                                              <a:dgm id="{9074E780-3280-4741-8C44-C06B1C94267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4500606-DC8A-4F89-8A7C-3AF80597917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">
                                            <p:graphicEl>
                                              <a:dgm id="{64500606-DC8A-4F89-8A7C-3AF80597917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">
                                            <p:graphicEl>
                                              <a:dgm id="{64500606-DC8A-4F89-8A7C-3AF80597917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">
                                            <p:graphicEl>
                                              <a:dgm id="{64500606-DC8A-4F89-8A7C-3AF80597917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D49EF0E-E7A5-40D7-B7E5-57B3AE76204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4">
                                            <p:graphicEl>
                                              <a:dgm id="{0D49EF0E-E7A5-40D7-B7E5-57B3AE76204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">
                                            <p:graphicEl>
                                              <a:dgm id="{0D49EF0E-E7A5-40D7-B7E5-57B3AE76204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">
                                            <p:graphicEl>
                                              <a:dgm id="{0D49EF0E-E7A5-40D7-B7E5-57B3AE76204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314770D-58CC-4CC2-A638-AA47E998F4A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4">
                                            <p:graphicEl>
                                              <a:dgm id="{E314770D-58CC-4CC2-A638-AA47E998F4A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">
                                            <p:graphicEl>
                                              <a:dgm id="{E314770D-58CC-4CC2-A638-AA47E998F4A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4">
                                            <p:graphicEl>
                                              <a:dgm id="{E314770D-58CC-4CC2-A638-AA47E998F4A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82E6773-B35C-468D-8E49-02AD1C70544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4">
                                            <p:graphicEl>
                                              <a:dgm id="{182E6773-B35C-468D-8E49-02AD1C70544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4">
                                            <p:graphicEl>
                                              <a:dgm id="{182E6773-B35C-468D-8E49-02AD1C70544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4">
                                            <p:graphicEl>
                                              <a:dgm id="{182E6773-B35C-468D-8E49-02AD1C70544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52800" y="304800"/>
            <a:ext cx="5486400" cy="6324600"/>
          </a:xfrm>
        </p:spPr>
        <p:txBody>
          <a:bodyPr>
            <a:normAutofit fontScale="77500" lnSpcReduction="20000"/>
          </a:bodyPr>
          <a:lstStyle/>
          <a:p>
            <a:pPr marL="0" indent="0" algn="r" rtl="1">
              <a:buNone/>
            </a:pPr>
            <a:r>
              <a:rPr lang="he-IL" b="1" dirty="0">
                <a:cs typeface="David" pitchFamily="34" charset="-79"/>
              </a:rPr>
              <a:t>יד</a:t>
            </a:r>
            <a:r>
              <a:rPr lang="he-IL" dirty="0">
                <a:cs typeface="David" pitchFamily="34" charset="-79"/>
              </a:rPr>
              <a:t> וַיֹּאמֶר אֱלֹהִים אֶל-מֹשֶׁה אֶהְיֶה אֲשֶׁר אֶהְיֶה וַיֹּאמֶר כֹּה תֹאמַר לִבְנֵי יִשְׂרָאֵל אֶהְיֶה שְׁלָחַנִי אֲלֵיכֶם. </a:t>
            </a:r>
            <a:endParaRPr lang="en-US" dirty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>
                <a:cs typeface="David" pitchFamily="34" charset="-79"/>
              </a:rPr>
              <a:t>טו</a:t>
            </a:r>
            <a:r>
              <a:rPr lang="he-IL" dirty="0">
                <a:cs typeface="David" pitchFamily="34" charset="-79"/>
              </a:rPr>
              <a:t> וַיֹּאמֶר עוֹד אֱלֹהִים אֶל-מֹשֶׁה כֹּה-תֹאמַר אֶל-בְּנֵי יִשְׂרָאֵל </a:t>
            </a:r>
            <a:r>
              <a:rPr lang="he-IL" b="1" dirty="0">
                <a:solidFill>
                  <a:schemeClr val="accent5"/>
                </a:solidFill>
                <a:cs typeface="David" pitchFamily="34" charset="-79"/>
              </a:rPr>
              <a:t>יְהוָה</a:t>
            </a:r>
            <a:r>
              <a:rPr lang="he-IL" dirty="0">
                <a:cs typeface="David" pitchFamily="34" charset="-79"/>
              </a:rPr>
              <a:t> אֱלֹהֵי אֲבֹתֵיכֶם אֱלֹהֵי אַבְרָהָם אֱלֹהֵי יִצְחָק וֵאלֹהֵי יַעֲקֹב שְׁלָחַנִי אֲלֵיכֶם זֶה-שְּׁמִי לְעֹלָם וְזֶה זִכְרִי לְדֹר דֹּר. </a:t>
            </a:r>
            <a:endParaRPr lang="en-US" dirty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>
                <a:cs typeface="David" pitchFamily="34" charset="-79"/>
              </a:rPr>
              <a:t>טז</a:t>
            </a:r>
            <a:r>
              <a:rPr lang="he-IL" dirty="0">
                <a:cs typeface="David" pitchFamily="34" charset="-79"/>
              </a:rPr>
              <a:t> לֵךְ </a:t>
            </a:r>
            <a:r>
              <a:rPr lang="he-IL" b="1" dirty="0">
                <a:solidFill>
                  <a:schemeClr val="accent4"/>
                </a:solidFill>
                <a:cs typeface="David" pitchFamily="34" charset="-79"/>
              </a:rPr>
              <a:t>וְאָסַפְתָּ אֶת-זִקְנֵי יִשְׂרָאֵל </a:t>
            </a:r>
            <a:r>
              <a:rPr lang="he-IL" dirty="0">
                <a:cs typeface="David" pitchFamily="34" charset="-79"/>
              </a:rPr>
              <a:t>וְאָמַרְתָּ אֲלֵהֶם יְהוָה אֱלֹהֵי אֲבֹתֵיכֶם נִרְאָה אֵלַי אֱלֹהֵי אַבְרָהָם יִצְחָק וְיַעֲקֹב לֵאמֹר </a:t>
            </a:r>
            <a:r>
              <a:rPr lang="he-IL" b="1" dirty="0">
                <a:solidFill>
                  <a:schemeClr val="accent6"/>
                </a:solidFill>
                <a:cs typeface="David" pitchFamily="34" charset="-79"/>
              </a:rPr>
              <a:t>פָּקֹד פָּקַדְתִּי</a:t>
            </a:r>
            <a:r>
              <a:rPr lang="he-IL" dirty="0">
                <a:solidFill>
                  <a:schemeClr val="accent6"/>
                </a:solidFill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אֶתְכֶם וְאֶת-הֶעָשׂוּי לָכֶם בְּמִצְרָיִם. </a:t>
            </a:r>
            <a:endParaRPr lang="en-US" dirty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יז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וָאֹמַר אַעֲלֶה אֶתְכֶם מֵעֳנִי מִצְרַיִם אֶל-אֶרֶץ הַכְּנַעֲנִי וְהַחִתִּי וְהָאֱמֹרִי וְהַפְּרִזִּי וְהַחִוִּי וְהַיְבוּסִי אֶל-אֶרֶץ זָבַת חָלָב וּדְבָשׁ.</a:t>
            </a:r>
            <a:endParaRPr lang="en-US" dirty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יח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וְשָׁמְעוּ לְקֹלֶךָ וּבָאתָ אַתָּה וְזִקְנֵי יִשְׂרָאֵל אֶל-מֶלֶךְ מִצְרַיִם וַאֲמַרְתֶּם אֵלָיו יְהוָה אֱלֹהֵי הָעִבְרִיִּים נִקְרָה עָלֵינוּ וְעַתָּה נֵלְכָה-נָּא דֶּרֶךְ שְׁלֹשֶׁת יָמִים בַּמִּדְבָּר וְנִזְבְּחָה לַיהוָה אֱלֹהֵינוּ. </a:t>
            </a:r>
            <a:endParaRPr lang="en-US" dirty="0">
              <a:cs typeface="David" pitchFamily="34" charset="-79"/>
            </a:endParaRPr>
          </a:p>
          <a:p>
            <a:endParaRPr lang="he-IL" dirty="0"/>
          </a:p>
        </p:txBody>
      </p:sp>
      <p:sp>
        <p:nvSpPr>
          <p:cNvPr id="4" name="Right Arrow Callout 3"/>
          <p:cNvSpPr/>
          <p:nvPr/>
        </p:nvSpPr>
        <p:spPr>
          <a:xfrm>
            <a:off x="228600" y="740229"/>
            <a:ext cx="2819400" cy="914400"/>
          </a:xfrm>
          <a:prstGeom prst="rightArrowCallou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400" dirty="0" smtClean="0"/>
              <a:t>Brit Bein Habtarim</a:t>
            </a:r>
            <a:endParaRPr lang="he-IL" sz="2400" dirty="0"/>
          </a:p>
        </p:txBody>
      </p:sp>
      <p:sp>
        <p:nvSpPr>
          <p:cNvPr id="5" name="Rounded Rectangle 4"/>
          <p:cNvSpPr/>
          <p:nvPr/>
        </p:nvSpPr>
        <p:spPr>
          <a:xfrm>
            <a:off x="228600" y="3733800"/>
            <a:ext cx="3048000" cy="2612571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Last message of Bereishit:</a:t>
            </a:r>
          </a:p>
          <a:p>
            <a:pPr algn="r" rtl="1"/>
            <a:r>
              <a:rPr lang="he-IL" sz="2000" b="1" u="sng" dirty="0">
                <a:latin typeface="David" pitchFamily="34" charset="-79"/>
                <a:cs typeface="David" pitchFamily="34" charset="-79"/>
              </a:rPr>
              <a:t>בראשית נ</a:t>
            </a:r>
          </a:p>
          <a:p>
            <a:pPr algn="r" rtl="1"/>
            <a:r>
              <a:rPr lang="he-IL" sz="2000" b="1" dirty="0">
                <a:latin typeface="David" pitchFamily="34" charset="-79"/>
                <a:cs typeface="David" pitchFamily="34" charset="-79"/>
              </a:rPr>
              <a:t>כה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 וַיַּשְׁבַּע יוֹסֵף אֶת-בְּנֵי יִשְׂרָאֵל לֵאמֹר </a:t>
            </a:r>
            <a:r>
              <a:rPr lang="he-IL" sz="2000" b="1" dirty="0">
                <a:solidFill>
                  <a:schemeClr val="bg1"/>
                </a:solidFill>
                <a:latin typeface="David" pitchFamily="34" charset="-79"/>
                <a:cs typeface="David" pitchFamily="34" charset="-79"/>
              </a:rPr>
              <a:t>פָּקֹד יִפְקֹד אֱלֹהִים אֶתְכֶם</a:t>
            </a:r>
            <a:r>
              <a:rPr lang="he-IL" sz="2000" dirty="0">
                <a:solidFill>
                  <a:schemeClr val="bg1"/>
                </a:solidFill>
                <a:latin typeface="David" pitchFamily="34" charset="-79"/>
                <a:cs typeface="David" pitchFamily="34" charset="-79"/>
              </a:rPr>
              <a:t> 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וְהַעֲלִתֶם אֶת-עַצְמֹתַי מִזֶּה</a:t>
            </a:r>
            <a:r>
              <a:rPr lang="he-IL" sz="2000" dirty="0" smtClean="0">
                <a:latin typeface="David" pitchFamily="34" charset="-79"/>
                <a:cs typeface="David" pitchFamily="34" charset="-79"/>
              </a:rPr>
              <a:t>.</a:t>
            </a:r>
            <a:endParaRPr lang="he-IL" sz="2000" dirty="0"/>
          </a:p>
        </p:txBody>
      </p:sp>
      <p:sp>
        <p:nvSpPr>
          <p:cNvPr id="6" name="Right Arrow Callout 5"/>
          <p:cNvSpPr/>
          <p:nvPr/>
        </p:nvSpPr>
        <p:spPr>
          <a:xfrm>
            <a:off x="228600" y="1981200"/>
            <a:ext cx="3276600" cy="152400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74279"/>
            </a:avLst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Moshe needs to get the people’s approval in order to represent them</a:t>
            </a:r>
            <a:endParaRPr lang="he-IL" sz="2000" dirty="0"/>
          </a:p>
        </p:txBody>
      </p:sp>
    </p:spTree>
    <p:extLst>
      <p:ext uri="{BB962C8B-B14F-4D97-AF65-F5344CB8AC3E}">
        <p14:creationId xmlns:p14="http://schemas.microsoft.com/office/powerpoint/2010/main" val="411382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  <p:bldP spid="6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e-IL" b="1" dirty="0" smtClean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פרק ה </a:t>
            </a:r>
            <a:br>
              <a:rPr lang="he-IL" b="1" dirty="0" smtClean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he-IL" sz="3100" b="1" dirty="0" smtClean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</a:t>
            </a:r>
            <a:r>
              <a:rPr lang="en-GB" sz="3100" b="1" dirty="0" smtClean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first meeting between Moshe and Pharaoh</a:t>
            </a:r>
            <a:endParaRPr lang="he-IL" sz="3100" b="1" dirty="0">
              <a:solidFill>
                <a:schemeClr val="accent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2800" b="1" dirty="0" smtClean="0"/>
              <a:t>What </a:t>
            </a:r>
            <a:r>
              <a:rPr lang="en-GB" sz="2800" b="1" dirty="0"/>
              <a:t>did Moshe actually tell </a:t>
            </a:r>
            <a:r>
              <a:rPr lang="en-GB" sz="2800" b="1" dirty="0" smtClean="0"/>
              <a:t>Pharaoh</a:t>
            </a:r>
            <a:r>
              <a:rPr lang="en-GB" sz="2800" b="1" dirty="0"/>
              <a:t>?</a:t>
            </a:r>
            <a:endParaRPr lang="en-US" sz="2800" dirty="0"/>
          </a:p>
          <a:p>
            <a:pPr marL="0" indent="0" algn="r" rtl="1">
              <a:buNone/>
            </a:pPr>
            <a:r>
              <a:rPr lang="he-IL" sz="2800" b="1" dirty="0">
                <a:latin typeface="David" pitchFamily="34" charset="-79"/>
                <a:cs typeface="David" pitchFamily="34" charset="-79"/>
              </a:rPr>
              <a:t>א</a:t>
            </a:r>
            <a:r>
              <a:rPr lang="he-IL" sz="2800" dirty="0">
                <a:latin typeface="David" pitchFamily="34" charset="-79"/>
                <a:cs typeface="David" pitchFamily="34" charset="-79"/>
              </a:rPr>
              <a:t> וְאַחַר בָּאוּ מֹשֶׁה וְאַהֲרֹן וַיֹּאמְרוּ אֶל-פַּרְעֹה כֹּה-אָמַר יְהוָה אֱלֹהֵי יִשְׂרָאֵל </a:t>
            </a:r>
            <a:r>
              <a:rPr lang="he-IL" sz="2800" b="1" dirty="0">
                <a:solidFill>
                  <a:schemeClr val="accent6"/>
                </a:solidFill>
                <a:latin typeface="David" pitchFamily="34" charset="-79"/>
                <a:cs typeface="David" pitchFamily="34" charset="-79"/>
              </a:rPr>
              <a:t>שַׁלַּח אֶת-עַמִּי וְיָחֹגּוּ לִי בַּמִּדְבָּר</a:t>
            </a:r>
            <a:r>
              <a:rPr lang="he-IL" sz="2800" dirty="0">
                <a:latin typeface="David" pitchFamily="34" charset="-79"/>
                <a:cs typeface="David" pitchFamily="34" charset="-79"/>
              </a:rPr>
              <a:t>. </a:t>
            </a:r>
            <a:endParaRPr lang="he-IL" sz="2800" dirty="0" smtClean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800" b="1" dirty="0" smtClean="0">
                <a:latin typeface="David" pitchFamily="34" charset="-79"/>
                <a:cs typeface="David" pitchFamily="34" charset="-79"/>
              </a:rPr>
              <a:t>ב</a:t>
            </a:r>
            <a:r>
              <a:rPr lang="he-IL" sz="28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800" dirty="0">
                <a:latin typeface="David" pitchFamily="34" charset="-79"/>
                <a:cs typeface="David" pitchFamily="34" charset="-79"/>
              </a:rPr>
              <a:t>וַיֹּאמֶר פַּרְעֹה מִי יְהוָה אֲשֶׁר אֶשְׁמַע בְּקֹלוֹ לְשַׁלַּח אֶת-יִשְׂרָאֵל לֹא יָדַעְתִּי אֶת-יְהוָה וְגַם אֶת-יִשְׂרָאֵל לֹא אֲשַׁלֵּחַ.</a:t>
            </a:r>
            <a:endParaRPr lang="en-US" sz="2800" dirty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800" b="1" dirty="0" smtClean="0">
                <a:latin typeface="David" pitchFamily="34" charset="-79"/>
                <a:cs typeface="David" pitchFamily="34" charset="-79"/>
              </a:rPr>
              <a:t>ג</a:t>
            </a:r>
            <a:r>
              <a:rPr lang="he-IL" sz="28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800" dirty="0">
                <a:latin typeface="David" pitchFamily="34" charset="-79"/>
                <a:cs typeface="David" pitchFamily="34" charset="-79"/>
              </a:rPr>
              <a:t>וַיֹּאמְרוּ </a:t>
            </a:r>
            <a:r>
              <a:rPr lang="he-IL" sz="2800" b="1" dirty="0">
                <a:solidFill>
                  <a:schemeClr val="accent4"/>
                </a:solidFill>
                <a:latin typeface="David" pitchFamily="34" charset="-79"/>
                <a:cs typeface="David" pitchFamily="34" charset="-79"/>
              </a:rPr>
              <a:t>אֱלֹהֵי הָעִבְרִים נִקְרָא עָלֵינוּ נֵלְכָה נָּא דֶּרֶךְ שְׁלֹשֶׁת יָמִים בַּמִּדְבָּר וְנִזְבְּחָה לַיהוָה אֱלֹהֵינוּ </a:t>
            </a:r>
            <a:r>
              <a:rPr lang="he-IL" sz="2800" b="1" dirty="0">
                <a:solidFill>
                  <a:schemeClr val="accent2"/>
                </a:solidFill>
                <a:latin typeface="David" pitchFamily="34" charset="-79"/>
                <a:cs typeface="David" pitchFamily="34" charset="-79"/>
              </a:rPr>
              <a:t>פֶּן-יִפְגָּעֵנוּ בַּדֶּבֶר אוֹ בֶחָרֶב</a:t>
            </a:r>
            <a:r>
              <a:rPr lang="he-IL" sz="2800" b="1" dirty="0" smtClean="0">
                <a:latin typeface="David" pitchFamily="34" charset="-79"/>
                <a:cs typeface="David" pitchFamily="34" charset="-79"/>
              </a:rPr>
              <a:t>.</a:t>
            </a:r>
          </a:p>
          <a:p>
            <a:pPr marL="0" indent="0" algn="r" rtl="1">
              <a:buNone/>
            </a:pPr>
            <a:endParaRPr lang="he-IL" sz="2800" b="1" dirty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endParaRPr lang="en-US" sz="2800" dirty="0"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endParaRPr lang="he-IL" sz="2800" dirty="0"/>
          </a:p>
        </p:txBody>
      </p:sp>
      <p:sp>
        <p:nvSpPr>
          <p:cNvPr id="4" name="Rounded Rectangle 3"/>
          <p:cNvSpPr/>
          <p:nvPr/>
        </p:nvSpPr>
        <p:spPr>
          <a:xfrm>
            <a:off x="5334000" y="4953000"/>
            <a:ext cx="3581400" cy="175260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000" u="sng" dirty="0" smtClean="0">
                <a:cs typeface="David" pitchFamily="34" charset="-79"/>
              </a:rPr>
              <a:t>שמות ג:יח</a:t>
            </a:r>
          </a:p>
          <a:p>
            <a:pPr algn="ctr"/>
            <a:r>
              <a:rPr lang="he-IL" sz="2000" dirty="0" smtClean="0">
                <a:cs typeface="David" pitchFamily="34" charset="-79"/>
              </a:rPr>
              <a:t>...וַאֲמַרְתֶּם </a:t>
            </a:r>
            <a:r>
              <a:rPr lang="he-IL" sz="2000" dirty="0">
                <a:cs typeface="David" pitchFamily="34" charset="-79"/>
              </a:rPr>
              <a:t>אֵלָיו יְהוָה אֱלֹהֵי הָעִבְרִיִּים נִקְרָה עָלֵינוּ וְעַתָּה נֵלְכָה-נָּא דֶּרֶךְ שְׁלֹשֶׁת יָמִים בַּמִּדְבָּר וְנִזְבְּחָה לַיהוָה אֱלֹהֵינוּ</a:t>
            </a:r>
            <a:endParaRPr lang="he-IL" sz="2000" dirty="0"/>
          </a:p>
        </p:txBody>
      </p:sp>
      <p:sp>
        <p:nvSpPr>
          <p:cNvPr id="5" name="Up Arrow Callout 4"/>
          <p:cNvSpPr/>
          <p:nvPr/>
        </p:nvSpPr>
        <p:spPr>
          <a:xfrm>
            <a:off x="685800" y="4953000"/>
            <a:ext cx="4495800" cy="1600200"/>
          </a:xfrm>
          <a:prstGeom prst="upArrowCallou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Moshe adds this. If Bnei Yisrael don’t go then Egypt will be punished through plagues.</a:t>
            </a:r>
            <a:endParaRPr lang="he-IL" sz="2000" dirty="0"/>
          </a:p>
        </p:txBody>
      </p:sp>
    </p:spTree>
    <p:extLst>
      <p:ext uri="{BB962C8B-B14F-4D97-AF65-F5344CB8AC3E}">
        <p14:creationId xmlns:p14="http://schemas.microsoft.com/office/powerpoint/2010/main" val="2727822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Where does Sefer Shemot begin?</a:t>
            </a:r>
            <a:endParaRPr lang="he-IL" b="1" dirty="0">
              <a:solidFill>
                <a:schemeClr val="accent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 rtl="1">
              <a:buNone/>
            </a:pPr>
            <a:r>
              <a:rPr lang="he-IL" u="sng" dirty="0" smtClean="0">
                <a:latin typeface="David" pitchFamily="34" charset="-79"/>
                <a:cs typeface="David" pitchFamily="34" charset="-79"/>
              </a:rPr>
              <a:t>שמות א</a:t>
            </a:r>
          </a:p>
          <a:p>
            <a:pPr marL="0" indent="0" algn="r" rtl="1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א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וְאֵלֶּה שְׁמוֹת בְּנֵי יִשְׂרָאֵל הַבָּאִים מִצְרָיְמָה אֵת יַעֲקֹב אִישׁ וּבֵיתוֹ בָּאוּ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.</a:t>
            </a:r>
          </a:p>
          <a:p>
            <a:pPr marL="0" indent="0" algn="l">
              <a:buNone/>
            </a:pPr>
            <a:r>
              <a:rPr lang="en-GB" b="1" dirty="0" smtClean="0">
                <a:solidFill>
                  <a:schemeClr val="accent5"/>
                </a:solidFill>
                <a:latin typeface="David" pitchFamily="34" charset="-79"/>
                <a:cs typeface="David" pitchFamily="34" charset="-79"/>
              </a:rPr>
              <a:t>But take a look in Bereishit…</a:t>
            </a:r>
          </a:p>
          <a:p>
            <a:pPr marL="0" indent="0" algn="r" rtl="1">
              <a:buNone/>
            </a:pPr>
            <a:endParaRPr lang="he-IL" dirty="0" smtClean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endParaRPr lang="he-IL" dirty="0">
              <a:latin typeface="David" pitchFamily="34" charset="-79"/>
              <a:cs typeface="David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779308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6286"/>
            <a:ext cx="8229600" cy="838200"/>
          </a:xfrm>
        </p:spPr>
        <p:txBody>
          <a:bodyPr/>
          <a:lstStyle/>
          <a:p>
            <a:pPr rtl="1"/>
            <a:r>
              <a:rPr lang="he-IL" b="1" dirty="0" smtClean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פרק ח – מכת ערוב</a:t>
            </a:r>
            <a:endParaRPr lang="he-IL" b="1" dirty="0">
              <a:solidFill>
                <a:schemeClr val="accent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838200"/>
            <a:ext cx="8991600" cy="5867400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טז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וַיֹּאמֶר יְהוָה אֶל-מֹשֶׁה הַשְׁכֵּם בַּבֹּקֶר וְהִתְיַצֵּב לִפְנֵי פַרְעֹה הִנֵּה יוֹצֵא הַמָּיְמָה וְאָמַרְתָּ אֵלָיו כֹּה אָמַר יְהוָה שַׁלַּח עַמִּי וְיַעַבְדֻנִי.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יז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כִּי אִם-אֵינְךָ מְשַׁלֵּחַ אֶת-עַמִּי הִנְנִי מַשְׁלִיחַ בְּךָ וּבַעֲבָדֶיךָ וּבְעַמְּךָ וּבְבָתֶּיךָ אֶת-הֶעָרֹב וּמָלְאוּ בָּתֵּי מִצְרַיִם אֶת-הֶעָרֹב וְגַם הָאֲדָמָה אֲשֶׁר-הֵם עָלֶיהָ. </a:t>
            </a: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... כא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וַיִּקְרָא פַרְעֹה אֶל-מֹשֶׁה וּלְאַהֲרֹן וַיֹּאמֶר </a:t>
            </a:r>
            <a:r>
              <a:rPr lang="he-IL" sz="2000" b="1" dirty="0">
                <a:solidFill>
                  <a:schemeClr val="accent3"/>
                </a:solidFill>
                <a:cs typeface="David" pitchFamily="34" charset="-79"/>
              </a:rPr>
              <a:t>לְכוּ זִבְחוּ לֵאלֹהֵיכֶם </a:t>
            </a:r>
            <a:r>
              <a:rPr lang="he-IL" sz="2000" b="1" dirty="0" smtClean="0">
                <a:solidFill>
                  <a:schemeClr val="accent3"/>
                </a:solidFill>
                <a:cs typeface="David" pitchFamily="34" charset="-79"/>
              </a:rPr>
              <a:t>בָּאָרֶץ.</a:t>
            </a:r>
          </a:p>
          <a:p>
            <a:pPr marL="0" indent="0" algn="ctr">
              <a:buNone/>
            </a:pPr>
            <a:r>
              <a:rPr lang="en-GB" sz="2000" dirty="0" smtClean="0">
                <a:solidFill>
                  <a:schemeClr val="accent3"/>
                </a:solidFill>
                <a:cs typeface="David" pitchFamily="34" charset="-79"/>
              </a:rPr>
              <a:t>He says they can serve G-d in Egypt because he’s worried that once they leave they won’t come back.</a:t>
            </a:r>
            <a:endParaRPr lang="en-US" sz="2000" dirty="0" smtClean="0">
              <a:solidFill>
                <a:schemeClr val="accent3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כב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וַיֹּאמֶר מֹשֶׁה </a:t>
            </a:r>
            <a:r>
              <a:rPr lang="he-IL" sz="2000" b="1" dirty="0">
                <a:solidFill>
                  <a:schemeClr val="accent2"/>
                </a:solidFill>
                <a:cs typeface="David" pitchFamily="34" charset="-79"/>
              </a:rPr>
              <a:t>לֹא נָכוֹן לַעֲשׂוֹת כֵּן כִּי תּוֹעֲבַת מִצְרַיִם נִזְבַּח לַיהוָה אֱלֹהֵינוּ הֵן נִזְבַּח אֶת-תּוֹעֲבַת מִצְרַיִם לְעֵינֵיהֶם וְלֹא יִסְקְלֻנוּ.</a:t>
            </a:r>
            <a:endParaRPr lang="en-US" sz="2000" b="1" dirty="0">
              <a:solidFill>
                <a:schemeClr val="accent2"/>
              </a:solidFill>
              <a:cs typeface="David" pitchFamily="34" charset="-79"/>
            </a:endParaRPr>
          </a:p>
          <a:p>
            <a:pPr marL="0" indent="0" algn="ctr">
              <a:buNone/>
            </a:pPr>
            <a:r>
              <a:rPr lang="en-GB" sz="2000" dirty="0" smtClean="0">
                <a:solidFill>
                  <a:schemeClr val="accent2"/>
                </a:solidFill>
                <a:cs typeface="David" pitchFamily="34" charset="-79"/>
              </a:rPr>
              <a:t>We </a:t>
            </a:r>
            <a:r>
              <a:rPr lang="en-GB" sz="2000" dirty="0">
                <a:solidFill>
                  <a:schemeClr val="accent2"/>
                </a:solidFill>
                <a:cs typeface="David" pitchFamily="34" charset="-79"/>
              </a:rPr>
              <a:t>can't bring our </a:t>
            </a:r>
            <a:r>
              <a:rPr lang="en-GB" sz="2000" dirty="0" smtClean="0">
                <a:solidFill>
                  <a:schemeClr val="accent2"/>
                </a:solidFill>
                <a:cs typeface="David" pitchFamily="34" charset="-79"/>
              </a:rPr>
              <a:t>sacrifice sheep in </a:t>
            </a:r>
            <a:r>
              <a:rPr lang="en-GB" sz="2000" dirty="0">
                <a:solidFill>
                  <a:schemeClr val="accent2"/>
                </a:solidFill>
                <a:cs typeface="David" pitchFamily="34" charset="-79"/>
              </a:rPr>
              <a:t>Egypt because </a:t>
            </a:r>
            <a:r>
              <a:rPr lang="en-GB" sz="2000" dirty="0" smtClean="0">
                <a:solidFill>
                  <a:schemeClr val="accent2"/>
                </a:solidFill>
                <a:cs typeface="David" pitchFamily="34" charset="-79"/>
              </a:rPr>
              <a:t>we would be killed. </a:t>
            </a:r>
            <a:endParaRPr lang="en-US" sz="2000" dirty="0">
              <a:solidFill>
                <a:schemeClr val="accent2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en-GB" sz="2000" dirty="0">
                <a:cs typeface="David" pitchFamily="34" charset="-79"/>
              </a:rPr>
              <a:t> </a:t>
            </a:r>
            <a:r>
              <a:rPr lang="he-IL" sz="2000" b="1" dirty="0">
                <a:cs typeface="David" pitchFamily="34" charset="-79"/>
              </a:rPr>
              <a:t>כג</a:t>
            </a:r>
            <a:r>
              <a:rPr lang="he-IL" sz="2000" dirty="0">
                <a:cs typeface="David" pitchFamily="34" charset="-79"/>
              </a:rPr>
              <a:t> </a:t>
            </a:r>
            <a:r>
              <a:rPr lang="he-IL" sz="2000" b="1" dirty="0">
                <a:solidFill>
                  <a:schemeClr val="accent4"/>
                </a:solidFill>
                <a:cs typeface="David" pitchFamily="34" charset="-79"/>
              </a:rPr>
              <a:t>דֶּרֶךְ שְׁלֹשֶׁת יָמִים נֵלֵךְ בַּמִּדְבָּר </a:t>
            </a:r>
            <a:r>
              <a:rPr lang="he-IL" sz="2000" dirty="0">
                <a:cs typeface="David" pitchFamily="34" charset="-79"/>
              </a:rPr>
              <a:t>וְזָבַחְנוּ לַיהוָה אֱלֹהֵינוּ כַּאֲשֶׁר יֹאמַר אֵלֵינוּ. </a:t>
            </a:r>
            <a:endParaRPr lang="en-US" sz="2000" dirty="0">
              <a:cs typeface="David" pitchFamily="34" charset="-79"/>
            </a:endParaRPr>
          </a:p>
          <a:p>
            <a:pPr marL="0" indent="0" algn="ctr">
              <a:buNone/>
            </a:pPr>
            <a:r>
              <a:rPr lang="en-GB" sz="2000" dirty="0">
                <a:solidFill>
                  <a:schemeClr val="accent4"/>
                </a:solidFill>
                <a:cs typeface="David" pitchFamily="34" charset="-79"/>
              </a:rPr>
              <a:t>Moshe demands three day distance into the desert.</a:t>
            </a:r>
            <a:endParaRPr lang="en-US" sz="2000" dirty="0">
              <a:solidFill>
                <a:schemeClr val="accent4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>
                <a:cs typeface="David" pitchFamily="34" charset="-79"/>
              </a:rPr>
              <a:t>כד</a:t>
            </a:r>
            <a:r>
              <a:rPr lang="he-IL" sz="2000" dirty="0">
                <a:cs typeface="David" pitchFamily="34" charset="-79"/>
              </a:rPr>
              <a:t> וַיֹּאמֶר פַּרְעֹה אָנֹכִי אֲשַׁלַּח אֶתְכֶם </a:t>
            </a:r>
            <a:r>
              <a:rPr lang="he-IL" sz="2000" b="1" dirty="0">
                <a:solidFill>
                  <a:schemeClr val="tx2"/>
                </a:solidFill>
                <a:cs typeface="David" pitchFamily="34" charset="-79"/>
              </a:rPr>
              <a:t>וּזְבַחְתֶּם לַיהוָה אֱלֹהֵיכֶם בַּמִּדְבָּר רַק הַרְחֵק לֹא-תַרְחִיקוּ לָלֶכֶת הַעְתִּירוּ בַּעֲדִי.</a:t>
            </a:r>
            <a:endParaRPr lang="en-US" sz="2000" b="1" dirty="0">
              <a:solidFill>
                <a:schemeClr val="tx2"/>
              </a:solidFill>
              <a:cs typeface="David" pitchFamily="34" charset="-79"/>
            </a:endParaRPr>
          </a:p>
          <a:p>
            <a:pPr marL="0" indent="0" algn="ctr">
              <a:buNone/>
            </a:pPr>
            <a:r>
              <a:rPr lang="en-GB" sz="2000" dirty="0">
                <a:solidFill>
                  <a:schemeClr val="tx2"/>
                </a:solidFill>
                <a:cs typeface="David" pitchFamily="34" charset="-79"/>
              </a:rPr>
              <a:t>He is convinced that </a:t>
            </a:r>
            <a:r>
              <a:rPr lang="en-GB" sz="2000" dirty="0" smtClean="0">
                <a:solidFill>
                  <a:schemeClr val="tx2"/>
                </a:solidFill>
                <a:cs typeface="David" pitchFamily="34" charset="-79"/>
              </a:rPr>
              <a:t>G-d is </a:t>
            </a:r>
            <a:r>
              <a:rPr lang="en-GB" sz="2000" dirty="0">
                <a:solidFill>
                  <a:schemeClr val="tx2"/>
                </a:solidFill>
                <a:cs typeface="David" pitchFamily="34" charset="-79"/>
              </a:rPr>
              <a:t>angry and needs </a:t>
            </a:r>
            <a:r>
              <a:rPr lang="en-GB" sz="2000" dirty="0" smtClean="0">
                <a:solidFill>
                  <a:schemeClr val="tx2"/>
                </a:solidFill>
                <a:cs typeface="David" pitchFamily="34" charset="-79"/>
              </a:rPr>
              <a:t>to be appeased. They </a:t>
            </a:r>
            <a:r>
              <a:rPr lang="en-GB" sz="2000" dirty="0">
                <a:solidFill>
                  <a:schemeClr val="tx2"/>
                </a:solidFill>
                <a:cs typeface="David" pitchFamily="34" charset="-79"/>
              </a:rPr>
              <a:t>can go a little way </a:t>
            </a:r>
            <a:r>
              <a:rPr lang="en-GB" sz="2000" dirty="0" smtClean="0">
                <a:solidFill>
                  <a:schemeClr val="tx2"/>
                </a:solidFill>
                <a:cs typeface="David" pitchFamily="34" charset="-79"/>
              </a:rPr>
              <a:t>into </a:t>
            </a:r>
            <a:r>
              <a:rPr lang="en-GB" sz="2000" dirty="0">
                <a:solidFill>
                  <a:schemeClr val="tx2"/>
                </a:solidFill>
                <a:cs typeface="David" pitchFamily="34" charset="-79"/>
              </a:rPr>
              <a:t>the desert but not three days. </a:t>
            </a:r>
            <a:endParaRPr lang="en-GB" sz="2000" dirty="0" smtClean="0">
              <a:solidFill>
                <a:schemeClr val="tx2"/>
              </a:solidFill>
              <a:cs typeface="David" pitchFamily="34" charset="-79"/>
            </a:endParaRPr>
          </a:p>
          <a:p>
            <a:pPr marL="0" indent="0" algn="ctr">
              <a:buNone/>
            </a:pPr>
            <a:r>
              <a:rPr lang="en-GB" sz="2000" dirty="0" smtClean="0">
                <a:solidFill>
                  <a:schemeClr val="tx2"/>
                </a:solidFill>
                <a:cs typeface="David" pitchFamily="34" charset="-79"/>
              </a:rPr>
              <a:t>…Then </a:t>
            </a:r>
            <a:r>
              <a:rPr lang="en-GB" sz="2000" dirty="0">
                <a:solidFill>
                  <a:schemeClr val="tx2"/>
                </a:solidFill>
                <a:cs typeface="David" pitchFamily="34" charset="-79"/>
              </a:rPr>
              <a:t>he changes his mind. </a:t>
            </a:r>
            <a:endParaRPr lang="en-US" sz="2000" dirty="0">
              <a:solidFill>
                <a:schemeClr val="tx2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endParaRPr lang="he-IL" sz="2000" dirty="0">
              <a:cs typeface="David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08128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14400"/>
          </a:xfrm>
        </p:spPr>
        <p:txBody>
          <a:bodyPr/>
          <a:lstStyle/>
          <a:p>
            <a:r>
              <a:rPr lang="he-IL" b="1" dirty="0" smtClean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פרק י – מכת ארבה</a:t>
            </a:r>
            <a:endParaRPr lang="he-IL" b="1" dirty="0">
              <a:solidFill>
                <a:schemeClr val="accent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8763000" cy="5410200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he-IL" sz="2200" b="1" dirty="0" smtClean="0">
                <a:cs typeface="David" pitchFamily="34" charset="-79"/>
              </a:rPr>
              <a:t>ז</a:t>
            </a:r>
            <a:r>
              <a:rPr lang="he-IL" sz="2200" dirty="0" smtClean="0">
                <a:cs typeface="David" pitchFamily="34" charset="-79"/>
              </a:rPr>
              <a:t> וַיֹּאמְרוּ </a:t>
            </a:r>
            <a:r>
              <a:rPr lang="he-IL" sz="2200" b="1" dirty="0" smtClean="0">
                <a:solidFill>
                  <a:schemeClr val="accent6"/>
                </a:solidFill>
                <a:cs typeface="David" pitchFamily="34" charset="-79"/>
              </a:rPr>
              <a:t>עַבְדֵי פַרְעֹה </a:t>
            </a:r>
            <a:r>
              <a:rPr lang="he-IL" sz="2200" dirty="0" smtClean="0">
                <a:cs typeface="David" pitchFamily="34" charset="-79"/>
              </a:rPr>
              <a:t>אֵלָיו עַד-מָתַי יִהְיֶה זֶה לָנוּ לְמוֹקֵשׁ שַׁלַּח אֶת-הָאֲנָשִׁים וְיַעַבְדוּ אֶת-יְהוָה אֱלֹהֵיהֶם הֲטֶרֶם תֵּדַע כִּי אָבְדָה מִצְרָיִם. </a:t>
            </a:r>
            <a:endParaRPr lang="en-US" sz="2200" dirty="0" smtClean="0">
              <a:cs typeface="David" pitchFamily="34" charset="-79"/>
            </a:endParaRPr>
          </a:p>
          <a:p>
            <a:pPr marL="0" indent="0" algn="ctr">
              <a:buNone/>
            </a:pPr>
            <a:r>
              <a:rPr lang="en-GB" sz="2200" dirty="0" smtClean="0">
                <a:solidFill>
                  <a:schemeClr val="accent6"/>
                </a:solidFill>
                <a:cs typeface="David" pitchFamily="34" charset="-79"/>
              </a:rPr>
              <a:t>The advisors got the message.</a:t>
            </a:r>
          </a:p>
          <a:p>
            <a:pPr marL="0" indent="0" algn="r" rtl="1">
              <a:buNone/>
            </a:pPr>
            <a:r>
              <a:rPr lang="he-IL" sz="2200" b="1" dirty="0" smtClean="0">
                <a:cs typeface="David" pitchFamily="34" charset="-79"/>
              </a:rPr>
              <a:t>ח</a:t>
            </a:r>
            <a:r>
              <a:rPr lang="he-IL" sz="2200" dirty="0" smtClean="0">
                <a:cs typeface="David" pitchFamily="34" charset="-79"/>
              </a:rPr>
              <a:t> </a:t>
            </a:r>
            <a:r>
              <a:rPr lang="he-IL" sz="2200" dirty="0">
                <a:cs typeface="David" pitchFamily="34" charset="-79"/>
              </a:rPr>
              <a:t>וַיּוּשַׁב אֶת-מֹשֶׁה וְאֶת-אַהֲרֹן אֶל-פַּרְעֹה וַיֹּאמֶר אֲלֵהֶם לְכוּ עִבְדוּ אֶת-יְהוָה אֱלֹהֵיכֶם </a:t>
            </a:r>
            <a:r>
              <a:rPr lang="he-IL" sz="2200" b="1" dirty="0">
                <a:solidFill>
                  <a:schemeClr val="accent4"/>
                </a:solidFill>
                <a:cs typeface="David" pitchFamily="34" charset="-79"/>
              </a:rPr>
              <a:t>מִי וָמִי הַהֹלְכִים. </a:t>
            </a:r>
            <a:endParaRPr lang="en-US" sz="2200" b="1" dirty="0">
              <a:solidFill>
                <a:schemeClr val="accent4"/>
              </a:solidFill>
              <a:cs typeface="David" pitchFamily="34" charset="-79"/>
            </a:endParaRPr>
          </a:p>
          <a:p>
            <a:pPr marL="0" indent="0" algn="ctr">
              <a:buNone/>
            </a:pPr>
            <a:r>
              <a:rPr lang="en-GB" sz="2200" dirty="0" smtClean="0">
                <a:solidFill>
                  <a:schemeClr val="accent4"/>
                </a:solidFill>
                <a:cs typeface="David" pitchFamily="34" charset="-79"/>
              </a:rPr>
              <a:t>Pharaoh </a:t>
            </a:r>
            <a:r>
              <a:rPr lang="en-GB" sz="2200" dirty="0">
                <a:solidFill>
                  <a:schemeClr val="accent4"/>
                </a:solidFill>
                <a:cs typeface="David" pitchFamily="34" charset="-79"/>
              </a:rPr>
              <a:t>wants a list of everyone going. </a:t>
            </a:r>
            <a:r>
              <a:rPr lang="en-GB" sz="2200" dirty="0" smtClean="0">
                <a:solidFill>
                  <a:schemeClr val="accent4"/>
                </a:solidFill>
                <a:cs typeface="David" pitchFamily="34" charset="-79"/>
              </a:rPr>
              <a:t>  </a:t>
            </a:r>
            <a:endParaRPr lang="en-US" sz="2200" dirty="0">
              <a:solidFill>
                <a:schemeClr val="accent4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200" b="1" dirty="0">
                <a:solidFill>
                  <a:schemeClr val="accent2"/>
                </a:solidFill>
                <a:cs typeface="David" pitchFamily="34" charset="-79"/>
              </a:rPr>
              <a:t>ט וַיֹּאמֶר מֹשֶׁה בִּנְעָרֵינוּ וּבִזְקֵנֵינוּ נֵלֵךְ בְּבָנֵינוּ וּבִבְנוֹתֵנוּ בְּצֹאנֵנוּ וּבִבְקָרֵנוּ נֵלֵךְ כִּי חַג-יְהוָה לָנוּ.</a:t>
            </a:r>
            <a:endParaRPr lang="en-US" sz="2200" b="1" dirty="0">
              <a:solidFill>
                <a:schemeClr val="accent2"/>
              </a:solidFill>
              <a:cs typeface="David" pitchFamily="34" charset="-79"/>
            </a:endParaRPr>
          </a:p>
          <a:p>
            <a:pPr marL="0" indent="0" algn="ctr">
              <a:buNone/>
            </a:pPr>
            <a:r>
              <a:rPr lang="en-GB" sz="2200" dirty="0" smtClean="0">
                <a:solidFill>
                  <a:schemeClr val="accent2"/>
                </a:solidFill>
                <a:cs typeface="David" pitchFamily="34" charset="-79"/>
              </a:rPr>
              <a:t>Everyone is going – it is a celebration for G-d!</a:t>
            </a:r>
            <a:endParaRPr lang="en-US" sz="2200" dirty="0">
              <a:solidFill>
                <a:schemeClr val="accent2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en-GB" sz="2200" dirty="0">
                <a:cs typeface="David" pitchFamily="34" charset="-79"/>
              </a:rPr>
              <a:t> </a:t>
            </a:r>
            <a:r>
              <a:rPr lang="he-IL" sz="2200" b="1" dirty="0">
                <a:cs typeface="David" pitchFamily="34" charset="-79"/>
              </a:rPr>
              <a:t>י</a:t>
            </a:r>
            <a:r>
              <a:rPr lang="he-IL" sz="2200" dirty="0">
                <a:cs typeface="David" pitchFamily="34" charset="-79"/>
              </a:rPr>
              <a:t> וַיֹּאמֶר אֲלֵהֶם יְהִי כֵן יְהוָה עִמָּכֶם כַּאֲשֶׁר אֲשַׁלַּח אֶתְכֶם וְאֶת-טַפְּכֶם רְאוּ כִּי רָעָה נֶגֶד פְּנֵיכֶם. </a:t>
            </a:r>
            <a:endParaRPr lang="en-US" sz="2200" dirty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200" b="1" dirty="0" smtClean="0">
                <a:cs typeface="David" pitchFamily="34" charset="-79"/>
              </a:rPr>
              <a:t>יא</a:t>
            </a:r>
            <a:r>
              <a:rPr lang="he-IL" sz="2200" dirty="0" smtClean="0">
                <a:cs typeface="David" pitchFamily="34" charset="-79"/>
              </a:rPr>
              <a:t> </a:t>
            </a:r>
            <a:r>
              <a:rPr lang="he-IL" sz="2200" dirty="0">
                <a:cs typeface="David" pitchFamily="34" charset="-79"/>
              </a:rPr>
              <a:t>לֹא כֵן לְכוּ-נָא </a:t>
            </a:r>
            <a:r>
              <a:rPr lang="he-IL" sz="2200" b="1" dirty="0">
                <a:solidFill>
                  <a:schemeClr val="tx2"/>
                </a:solidFill>
                <a:cs typeface="David" pitchFamily="34" charset="-79"/>
              </a:rPr>
              <a:t>הַגְּבָרִים</a:t>
            </a:r>
            <a:r>
              <a:rPr lang="he-IL" sz="2200" dirty="0">
                <a:cs typeface="David" pitchFamily="34" charset="-79"/>
              </a:rPr>
              <a:t> וְעִבְדוּ אֶת-יְהוָה כִּי אֹתָהּ אַתֶּם מְבַקְשִׁים וַיְגָרֶשׁ אֹתָם מֵאֵת פְּנֵי פַרְעֹה</a:t>
            </a:r>
            <a:r>
              <a:rPr lang="he-IL" sz="2200" dirty="0" smtClean="0">
                <a:cs typeface="David" pitchFamily="34" charset="-79"/>
              </a:rPr>
              <a:t>.</a:t>
            </a:r>
          </a:p>
          <a:p>
            <a:pPr marL="0" indent="0" algn="ctr">
              <a:buNone/>
            </a:pPr>
            <a:r>
              <a:rPr lang="en-GB" sz="2200" dirty="0" smtClean="0">
                <a:solidFill>
                  <a:schemeClr val="tx2"/>
                </a:solidFill>
                <a:cs typeface="David" pitchFamily="34" charset="-79"/>
              </a:rPr>
              <a:t>Pharaoh says only the men can go, the women and children have to stay behind.</a:t>
            </a:r>
            <a:endParaRPr lang="en-US" sz="2200" dirty="0">
              <a:cs typeface="David" pitchFamily="34" charset="-79"/>
            </a:endParaRPr>
          </a:p>
          <a:p>
            <a:pPr marL="0" indent="0" algn="r" rtl="1">
              <a:buNone/>
            </a:pPr>
            <a:endParaRPr lang="he-IL" sz="2200" dirty="0">
              <a:cs typeface="David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500931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he-IL" b="1" dirty="0" smtClean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פרק י – אחרי מכת חושך</a:t>
            </a:r>
            <a:endParaRPr lang="he-IL" b="1" dirty="0">
              <a:solidFill>
                <a:schemeClr val="accent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19200"/>
            <a:ext cx="8458200" cy="5334000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he-IL" sz="2200" b="1" dirty="0" smtClean="0">
                <a:cs typeface="David" pitchFamily="34" charset="-79"/>
              </a:rPr>
              <a:t>כד</a:t>
            </a:r>
            <a:r>
              <a:rPr lang="he-IL" sz="2200" dirty="0" smtClean="0">
                <a:cs typeface="David" pitchFamily="34" charset="-79"/>
              </a:rPr>
              <a:t> </a:t>
            </a:r>
            <a:r>
              <a:rPr lang="he-IL" sz="2200" dirty="0">
                <a:cs typeface="David" pitchFamily="34" charset="-79"/>
              </a:rPr>
              <a:t>וַיִּקְרָא פַרְעֹה אֶל-מֹשֶׁה וַיֹּאמֶר </a:t>
            </a:r>
            <a:r>
              <a:rPr lang="he-IL" sz="2200" b="1" dirty="0">
                <a:solidFill>
                  <a:schemeClr val="accent6"/>
                </a:solidFill>
                <a:cs typeface="David" pitchFamily="34" charset="-79"/>
              </a:rPr>
              <a:t>לְכוּ עִבְדוּ אֶת-יְהוָה רַק צֹאנְכֶם וּבְקַרְכֶם יֻצָּג גַּם-טַפְּכֶם יֵלֵךְ עִמָּכֶם. </a:t>
            </a:r>
            <a:endParaRPr lang="en-US" sz="2200" b="1" dirty="0">
              <a:solidFill>
                <a:schemeClr val="accent6"/>
              </a:solidFill>
              <a:cs typeface="David" pitchFamily="34" charset="-79"/>
            </a:endParaRPr>
          </a:p>
          <a:p>
            <a:pPr marL="0" indent="0" algn="ctr">
              <a:buNone/>
            </a:pPr>
            <a:r>
              <a:rPr lang="en-GB" sz="2200" dirty="0">
                <a:solidFill>
                  <a:schemeClr val="accent6"/>
                </a:solidFill>
                <a:cs typeface="David" pitchFamily="34" charset="-79"/>
              </a:rPr>
              <a:t>Now even the kids can go but </a:t>
            </a:r>
            <a:r>
              <a:rPr lang="en-GB" sz="2200" dirty="0" smtClean="0">
                <a:solidFill>
                  <a:schemeClr val="accent6"/>
                </a:solidFill>
                <a:cs typeface="David" pitchFamily="34" charset="-79"/>
              </a:rPr>
              <a:t>they have to leave </a:t>
            </a:r>
            <a:r>
              <a:rPr lang="en-GB" sz="2200" dirty="0">
                <a:solidFill>
                  <a:schemeClr val="accent6"/>
                </a:solidFill>
                <a:cs typeface="David" pitchFamily="34" charset="-79"/>
              </a:rPr>
              <a:t>the cattle behind. </a:t>
            </a:r>
            <a:endParaRPr lang="en-GB" sz="2200" dirty="0" smtClean="0">
              <a:solidFill>
                <a:schemeClr val="accent6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200" b="1" dirty="0" smtClean="0">
                <a:cs typeface="David" pitchFamily="34" charset="-79"/>
              </a:rPr>
              <a:t>כה</a:t>
            </a:r>
            <a:r>
              <a:rPr lang="he-IL" sz="2200" dirty="0" smtClean="0">
                <a:cs typeface="David" pitchFamily="34" charset="-79"/>
              </a:rPr>
              <a:t> </a:t>
            </a:r>
            <a:r>
              <a:rPr lang="he-IL" sz="2200" dirty="0">
                <a:cs typeface="David" pitchFamily="34" charset="-79"/>
              </a:rPr>
              <a:t>וַיֹּאמֶר מֹשֶׁה גַּם-אַתָּה תִּתֵּן בְּיָדֵנוּ זְבָחִים וְעֹלֹת וְעָשִׂינוּ לַיהוָה אֱלֹהֵינוּ.</a:t>
            </a:r>
            <a:endParaRPr lang="en-US" sz="2200" dirty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200" b="1" dirty="0">
                <a:cs typeface="David" pitchFamily="34" charset="-79"/>
              </a:rPr>
              <a:t>כו</a:t>
            </a:r>
            <a:r>
              <a:rPr lang="he-IL" sz="2200" dirty="0">
                <a:cs typeface="David" pitchFamily="34" charset="-79"/>
              </a:rPr>
              <a:t> וְגַם-מִקְנֵנוּ יֵלֵךְ עִמָּנוּ לֹא תִשָּׁאֵר פַּרְסָה כִּי מִמֶּנּוּ נִקַּח לַעֲבֹד אֶת-יְהוָה אֱלֹהֵינוּ </a:t>
            </a:r>
            <a:r>
              <a:rPr lang="he-IL" sz="2200" b="1" dirty="0">
                <a:solidFill>
                  <a:schemeClr val="accent4"/>
                </a:solidFill>
                <a:cs typeface="David" pitchFamily="34" charset="-79"/>
              </a:rPr>
              <a:t>וַאֲנַחְנוּ לֹא-נֵדַע מַה-נַּעֲבֹד אֶת-יְהוָה עַד-בֹּאֵנוּ שָׁמָּה. </a:t>
            </a:r>
            <a:endParaRPr lang="he-IL" sz="2200" b="1" dirty="0" smtClean="0">
              <a:solidFill>
                <a:schemeClr val="accent4"/>
              </a:solidFill>
              <a:cs typeface="David" pitchFamily="34" charset="-79"/>
            </a:endParaRPr>
          </a:p>
          <a:p>
            <a:pPr marL="0" indent="0" algn="ctr">
              <a:buNone/>
            </a:pPr>
            <a:r>
              <a:rPr lang="en-GB" sz="2200" dirty="0" smtClean="0">
                <a:solidFill>
                  <a:schemeClr val="accent4"/>
                </a:solidFill>
                <a:cs typeface="David" pitchFamily="34" charset="-79"/>
              </a:rPr>
              <a:t>We need to take the cattle because we won’t know until we get there which animals G-d wants us to sacrifice.</a:t>
            </a:r>
            <a:endParaRPr lang="en-US" sz="2200" dirty="0">
              <a:solidFill>
                <a:schemeClr val="accent4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200" b="1" dirty="0" smtClean="0">
                <a:cs typeface="David" pitchFamily="34" charset="-79"/>
              </a:rPr>
              <a:t>כז</a:t>
            </a:r>
            <a:r>
              <a:rPr lang="he-IL" sz="2200" dirty="0" smtClean="0">
                <a:cs typeface="David" pitchFamily="34" charset="-79"/>
              </a:rPr>
              <a:t> </a:t>
            </a:r>
            <a:r>
              <a:rPr lang="he-IL" sz="2200" dirty="0">
                <a:cs typeface="David" pitchFamily="34" charset="-79"/>
              </a:rPr>
              <a:t>וַיְחַזֵּק יְהוָה אֶת-לֵב פַּרְעֹה וְלֹא אָבָה לְשַׁלְּחָם. </a:t>
            </a:r>
            <a:endParaRPr lang="he-IL" sz="22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200" b="1" dirty="0" smtClean="0">
                <a:solidFill>
                  <a:schemeClr val="accent2"/>
                </a:solidFill>
                <a:cs typeface="David" pitchFamily="34" charset="-79"/>
              </a:rPr>
              <a:t>כח </a:t>
            </a:r>
            <a:r>
              <a:rPr lang="he-IL" sz="2200" b="1" dirty="0">
                <a:solidFill>
                  <a:schemeClr val="accent2"/>
                </a:solidFill>
                <a:cs typeface="David" pitchFamily="34" charset="-79"/>
              </a:rPr>
              <a:t>וַיֹּאמֶר-לוֹ פַרְעֹה לֵךְ מֵעָלָי הִשָּׁמֶר לְךָ אַל-תֹּסֶף רְאוֹת פָּנַי כִּי בְּיוֹם רְאֹתְךָ פָנַי תָּמוּת. </a:t>
            </a:r>
            <a:endParaRPr lang="en-US" sz="2200" b="1" dirty="0">
              <a:solidFill>
                <a:schemeClr val="accent2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en-GB" sz="2200" dirty="0" smtClean="0">
                <a:solidFill>
                  <a:schemeClr val="accent2"/>
                </a:solidFill>
                <a:cs typeface="David" pitchFamily="34" charset="-79"/>
              </a:rPr>
              <a:t>Pharaoh </a:t>
            </a:r>
            <a:r>
              <a:rPr lang="en-GB" sz="2200" dirty="0">
                <a:solidFill>
                  <a:schemeClr val="accent2"/>
                </a:solidFill>
                <a:cs typeface="David" pitchFamily="34" charset="-79"/>
              </a:rPr>
              <a:t>gets really angry and says </a:t>
            </a:r>
            <a:r>
              <a:rPr lang="en-GB" sz="2200" dirty="0" smtClean="0">
                <a:solidFill>
                  <a:schemeClr val="accent2"/>
                </a:solidFill>
                <a:cs typeface="David" pitchFamily="34" charset="-79"/>
              </a:rPr>
              <a:t>he will kill Moshe next time he sees him. </a:t>
            </a:r>
            <a:endParaRPr lang="en-US" sz="2200" dirty="0">
              <a:solidFill>
                <a:schemeClr val="accent2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200" b="1" dirty="0">
                <a:cs typeface="David" pitchFamily="34" charset="-79"/>
              </a:rPr>
              <a:t>כט</a:t>
            </a:r>
            <a:r>
              <a:rPr lang="he-IL" sz="2200" dirty="0">
                <a:cs typeface="David" pitchFamily="34" charset="-79"/>
              </a:rPr>
              <a:t> וַיֹּאמֶר מֹשֶׁה כֵּן דִּבַּרְתָּ לֹא-אֹסִף עוֹד רְאוֹת פָּנֶיךָ.</a:t>
            </a:r>
            <a:endParaRPr lang="en-US" sz="2200" dirty="0">
              <a:cs typeface="David" pitchFamily="34" charset="-79"/>
            </a:endParaRPr>
          </a:p>
          <a:p>
            <a:endParaRPr lang="he-IL" sz="2200" dirty="0"/>
          </a:p>
        </p:txBody>
      </p:sp>
    </p:spTree>
    <p:extLst>
      <p:ext uri="{BB962C8B-B14F-4D97-AF65-F5344CB8AC3E}">
        <p14:creationId xmlns:p14="http://schemas.microsoft.com/office/powerpoint/2010/main" val="20871665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b="1" dirty="0" smtClean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פרק יב – מכת הבכורות</a:t>
            </a:r>
            <a:endParaRPr lang="he-IL" b="1" dirty="0">
              <a:solidFill>
                <a:schemeClr val="accent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1" y="1219200"/>
            <a:ext cx="6019799" cy="5334000"/>
          </a:xfrm>
        </p:spPr>
        <p:txBody>
          <a:bodyPr>
            <a:normAutofit fontScale="70000" lnSpcReduction="20000"/>
          </a:bodyPr>
          <a:lstStyle/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כט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וַיְהִי בַּחֲצִי הַלַּיְלָה וַיהוָה הִכָּה כָל-בְּכוֹר בְּאֶרֶץ מִצְרַיִם מִבְּכֹר פַּרְעֹה הַיֹּשֵׁב עַל-כִּסְאוֹ עַד בְּכוֹר הַשְּׁבִי אֲשֶׁר בְּבֵית הַבּוֹר וְכֹל בְּכוֹר בְּהֵמָה. </a:t>
            </a:r>
            <a:endParaRPr lang="he-IL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ל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וַיָּקָם פַּרְעֹה לַיְלָה הוּא וְכָל-עֲבָדָיו וְכָל-מִצְרַיִם וַתְּהִי צְעָקָה גְדֹלָה בְּמִצְרָיִם כִּי-אֵין בַּיִת אֲשֶׁר אֵין-שָׁם מֵת. </a:t>
            </a:r>
            <a:endParaRPr lang="en-US" dirty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>
                <a:solidFill>
                  <a:schemeClr val="accent2"/>
                </a:solidFill>
                <a:cs typeface="David" pitchFamily="34" charset="-79"/>
              </a:rPr>
              <a:t>לא וַיִּקְרָא לְמֹשֶׁה וּלְאַהֲרֹן לַיְלָה וַיֹּאמֶר קוּמוּ צְּאוּ מִתּוֹךְ עַמִּי גַּם-אַתֶּם גַּם-בְּנֵי יִשְׂרָאֵל וּלְכוּ עִבְדוּ אֶת-יְהוָה כְּדַבֶּרְכֶם. </a:t>
            </a:r>
            <a:endParaRPr lang="en-US" b="1" dirty="0">
              <a:solidFill>
                <a:schemeClr val="accent2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>
                <a:solidFill>
                  <a:schemeClr val="accent2"/>
                </a:solidFill>
                <a:cs typeface="David" pitchFamily="34" charset="-79"/>
              </a:rPr>
              <a:t>לב גַּם-צֹאנְכֶם גַּם-בְּקַרְכֶם קְחוּ כַּאֲשֶׁר דִּבַּרְתֶּם וָלֵכוּ וּבֵרַכְתֶּם גַּם-אֹתִי. </a:t>
            </a:r>
            <a:endParaRPr lang="en-US" b="1" dirty="0">
              <a:solidFill>
                <a:schemeClr val="accent2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לג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וַתֶּחֱזַק מִצְרַיִם עַל-הָעָם לְמַהֵר לְשַׁלְּחָם מִן-הָאָרֶץ כִּי אָמְרוּ כֻּלָּנוּ מֵתִים. </a:t>
            </a:r>
            <a:endParaRPr lang="en-US" dirty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לד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וַיִּשָּׂא הָעָם אֶת-בְּצֵקוֹ טֶרֶם יֶחְמָץ מִשְׁאֲרֹתָם צְרֻרֹת בְּשִׂמְלֹתָם עַל-שִׁכְמָם. </a:t>
            </a:r>
            <a:endParaRPr lang="he-IL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לה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וּבְנֵי-יִשְׂרָאֵל עָשׂוּ כִּדְבַר מֹשֶׁה </a:t>
            </a:r>
            <a:r>
              <a:rPr lang="he-IL" b="1" dirty="0">
                <a:solidFill>
                  <a:schemeClr val="accent4"/>
                </a:solidFill>
                <a:cs typeface="David" pitchFamily="34" charset="-79"/>
              </a:rPr>
              <a:t>וַיִּשְׁאֲלוּ מִמִּצְרַיִם כְּלֵי-כֶסֶף וּכְלֵי זָהָב וּשְׂמָלֹת</a:t>
            </a:r>
            <a:r>
              <a:rPr lang="he-IL" dirty="0">
                <a:cs typeface="David" pitchFamily="34" charset="-79"/>
              </a:rPr>
              <a:t>. </a:t>
            </a:r>
            <a:endParaRPr lang="he-IL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לו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וַיהוָה נָתַן אֶת-חֵן הָעָם בְּעֵינֵי מִצְרַיִם </a:t>
            </a:r>
            <a:r>
              <a:rPr lang="he-IL" b="1" dirty="0">
                <a:solidFill>
                  <a:schemeClr val="accent4"/>
                </a:solidFill>
                <a:cs typeface="David" pitchFamily="34" charset="-79"/>
              </a:rPr>
              <a:t>וַיַּשְׁאִלוּם וַיְנַצְּלוּ אֶת-מִצְרָיִם</a:t>
            </a:r>
            <a:r>
              <a:rPr lang="he-IL" dirty="0">
                <a:cs typeface="David" pitchFamily="34" charset="-79"/>
              </a:rPr>
              <a:t>. </a:t>
            </a:r>
            <a:endParaRPr lang="en-US" dirty="0">
              <a:cs typeface="David" pitchFamily="34" charset="-79"/>
            </a:endParaRPr>
          </a:p>
          <a:p>
            <a:pPr marL="0" indent="0" algn="r" rtl="1">
              <a:buNone/>
            </a:pPr>
            <a:endParaRPr lang="en-US" dirty="0">
              <a:cs typeface="David" pitchFamily="34" charset="-79"/>
            </a:endParaRPr>
          </a:p>
        </p:txBody>
      </p:sp>
      <p:sp>
        <p:nvSpPr>
          <p:cNvPr id="4" name="Right Arrow Callout 3"/>
          <p:cNvSpPr/>
          <p:nvPr/>
        </p:nvSpPr>
        <p:spPr>
          <a:xfrm>
            <a:off x="228601" y="2057401"/>
            <a:ext cx="2743200" cy="2057399"/>
          </a:xfrm>
          <a:prstGeom prst="rightArrowCallou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G-d made sure that Pharaoh kicked them out so that they would all leave.</a:t>
            </a:r>
            <a:endParaRPr lang="he-IL" sz="2000" dirty="0"/>
          </a:p>
        </p:txBody>
      </p:sp>
      <p:sp>
        <p:nvSpPr>
          <p:cNvPr id="5" name="Right Arrow Callout 4"/>
          <p:cNvSpPr/>
          <p:nvPr/>
        </p:nvSpPr>
        <p:spPr>
          <a:xfrm>
            <a:off x="355601" y="4876800"/>
            <a:ext cx="2768600" cy="137160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76210"/>
            </a:avLst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This is how they got </a:t>
            </a:r>
            <a:r>
              <a:rPr lang="he-IL" sz="2000" dirty="0" smtClean="0"/>
              <a:t>רכוש גדול</a:t>
            </a:r>
            <a:r>
              <a:rPr lang="en-GB" sz="2000" dirty="0" smtClean="0"/>
              <a:t>.</a:t>
            </a:r>
            <a:endParaRPr lang="he-IL" sz="2000" dirty="0"/>
          </a:p>
        </p:txBody>
      </p:sp>
    </p:spTree>
    <p:extLst>
      <p:ext uri="{BB962C8B-B14F-4D97-AF65-F5344CB8AC3E}">
        <p14:creationId xmlns:p14="http://schemas.microsoft.com/office/powerpoint/2010/main" val="2188495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GB" b="1" dirty="0" smtClean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Why did Pharaoh chase after us?</a:t>
            </a:r>
            <a:endParaRPr lang="he-IL" b="1" dirty="0">
              <a:solidFill>
                <a:schemeClr val="accent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33600" y="914400"/>
            <a:ext cx="6858000" cy="571500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2000" b="1" dirty="0" smtClean="0">
                <a:cs typeface="David" pitchFamily="34" charset="-79"/>
              </a:rPr>
              <a:t>D</a:t>
            </a:r>
            <a:r>
              <a:rPr lang="en-GB" sz="2000" b="1" dirty="0" smtClean="0">
                <a:cs typeface="David" pitchFamily="34" charset="-79"/>
              </a:rPr>
              <a:t>ay 1:</a:t>
            </a:r>
            <a:endParaRPr lang="he-IL" sz="2000" b="1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u="sng" dirty="0" smtClean="0">
                <a:cs typeface="David" pitchFamily="34" charset="-79"/>
              </a:rPr>
              <a:t>פרק יב</a:t>
            </a: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לז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וַיִּסְעוּ בְנֵי-יִשְׂרָאֵל מֵרַעְמְסֵס סֻכֹּתָה כְּשֵׁשׁ-מֵאוֹת אֶלֶף רַגְלִי הַגְּבָרִים לְבַד מִטָּף.</a:t>
            </a:r>
            <a:endParaRPr lang="en-GB" sz="2000" dirty="0" smtClean="0">
              <a:cs typeface="David" pitchFamily="34" charset="-79"/>
            </a:endParaRPr>
          </a:p>
          <a:p>
            <a:pPr marL="0" indent="0" algn="ctr">
              <a:buNone/>
            </a:pPr>
            <a:r>
              <a:rPr lang="en-GB" sz="2000" b="1" dirty="0" smtClean="0">
                <a:cs typeface="David" pitchFamily="34" charset="-79"/>
              </a:rPr>
              <a:t>Day 2:</a:t>
            </a:r>
            <a:endParaRPr lang="en-GB" sz="2000" b="1" dirty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u="sng" dirty="0" smtClean="0">
                <a:cs typeface="David" pitchFamily="34" charset="-79"/>
              </a:rPr>
              <a:t>פרק יג</a:t>
            </a:r>
            <a:endParaRPr lang="en-US" sz="2000" u="sng" dirty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>
                <a:cs typeface="David" pitchFamily="34" charset="-79"/>
              </a:rPr>
              <a:t>כ</a:t>
            </a:r>
            <a:r>
              <a:rPr lang="he-IL" sz="2000" dirty="0">
                <a:cs typeface="David" pitchFamily="34" charset="-79"/>
              </a:rPr>
              <a:t> וַיִּסְעוּ מִסֻּכֹּת וַיַּחֲנוּ בְאֵתָם בִּקְצֵה הַמִּדְבָּר</a:t>
            </a:r>
            <a:r>
              <a:rPr lang="he-IL" sz="2000" dirty="0" smtClean="0">
                <a:cs typeface="David" pitchFamily="34" charset="-79"/>
              </a:rPr>
              <a:t>.</a:t>
            </a:r>
          </a:p>
          <a:p>
            <a:pPr marL="0" indent="0" algn="ctr">
              <a:buNone/>
            </a:pPr>
            <a:r>
              <a:rPr lang="en-GB" sz="2000" b="1" dirty="0" smtClean="0">
                <a:cs typeface="David" pitchFamily="34" charset="-79"/>
              </a:rPr>
              <a:t>Day 3</a:t>
            </a:r>
            <a:r>
              <a:rPr lang="en-GB" sz="2000" dirty="0" smtClean="0">
                <a:cs typeface="David" pitchFamily="34" charset="-79"/>
              </a:rPr>
              <a:t> – G-d tells Moshe, with precise instructions, </a:t>
            </a:r>
            <a:r>
              <a:rPr lang="en-GB" sz="2000" b="1" dirty="0" smtClean="0">
                <a:solidFill>
                  <a:schemeClr val="accent5"/>
                </a:solidFill>
                <a:cs typeface="David" pitchFamily="34" charset="-79"/>
              </a:rPr>
              <a:t>to go back:</a:t>
            </a:r>
            <a:endParaRPr lang="he-IL" sz="2000" b="1" dirty="0" smtClean="0">
              <a:solidFill>
                <a:schemeClr val="accent5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u="sng" dirty="0" smtClean="0">
                <a:cs typeface="David" pitchFamily="34" charset="-79"/>
              </a:rPr>
              <a:t>פרק </a:t>
            </a:r>
            <a:r>
              <a:rPr lang="he-IL" sz="2000" u="sng" dirty="0">
                <a:cs typeface="David" pitchFamily="34" charset="-79"/>
              </a:rPr>
              <a:t>יד</a:t>
            </a:r>
            <a:endParaRPr lang="en-US" sz="2000" u="sng" dirty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>
                <a:cs typeface="David" pitchFamily="34" charset="-79"/>
              </a:rPr>
              <a:t>א</a:t>
            </a:r>
            <a:r>
              <a:rPr lang="he-IL" sz="2000" dirty="0">
                <a:cs typeface="David" pitchFamily="34" charset="-79"/>
              </a:rPr>
              <a:t> וַיְדַבֵּר יְהוָה אֶל-מֹשֶׁה לֵּאמֹר.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ב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דַּבֵּר אֶל-בְּנֵי יִשְׂרָאֵל </a:t>
            </a:r>
            <a:r>
              <a:rPr lang="he-IL" sz="2000" b="1" dirty="0">
                <a:solidFill>
                  <a:schemeClr val="accent5"/>
                </a:solidFill>
                <a:cs typeface="David" pitchFamily="34" charset="-79"/>
              </a:rPr>
              <a:t>וְיָשֻׁבוּ</a:t>
            </a:r>
            <a:r>
              <a:rPr lang="he-IL" sz="2000" dirty="0">
                <a:cs typeface="David" pitchFamily="34" charset="-79"/>
              </a:rPr>
              <a:t> וְיַחֲנוּ לִפְנֵי פִּי הַחִירֹת בֵּין מִגְדֹּל וּבֵין הַיָּם לִפְנֵי בַּעַל צְפֹן נִכְחוֹ תַחֲנוּ עַל-הַיָּם.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>
                <a:cs typeface="David" pitchFamily="34" charset="-79"/>
              </a:rPr>
              <a:t>ג</a:t>
            </a:r>
            <a:r>
              <a:rPr lang="he-IL" sz="2000" dirty="0">
                <a:cs typeface="David" pitchFamily="34" charset="-79"/>
              </a:rPr>
              <a:t> וְאָמַר פַּרְעֹה לִבְנֵי יִשְׂרָאֵל נְבֻכִים הֵם בָּאָרֶץ סָגַר עֲלֵיהֶם הַמִּדְבָּר.</a:t>
            </a:r>
            <a:endParaRPr lang="en-US" sz="2000" dirty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ד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וְחִזַּקְתִּי אֶת-לֵב-פַּרְעֹה וְרָדַף אַחֲרֵיהֶם וְאִכָּבְדָה בְּפַרְעֹה וּבְכָל-חֵילוֹ וְיָדְעוּ מִצְרַיִם כִּי-אֲנִי יְהוָה וַיַּעֲשׂוּ-כֵן. 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254000" y="1295400"/>
            <a:ext cx="1905000" cy="541020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>
                <a:cs typeface="David" pitchFamily="34" charset="-79"/>
              </a:rPr>
              <a:t>G-d is telling Moshe that He wants </a:t>
            </a:r>
            <a:r>
              <a:rPr lang="en-GB" sz="2000" dirty="0" smtClean="0">
                <a:cs typeface="David" pitchFamily="34" charset="-79"/>
              </a:rPr>
              <a:t>Pharaoh </a:t>
            </a:r>
            <a:r>
              <a:rPr lang="en-GB" sz="2000" dirty="0">
                <a:cs typeface="David" pitchFamily="34" charset="-79"/>
              </a:rPr>
              <a:t>to think that they are wandering around the desert and therefore think they're coming back to takeover Egypt instead of going into the desert to serve G-d. </a:t>
            </a:r>
            <a:endParaRPr lang="en-US" sz="2000" dirty="0">
              <a:cs typeface="David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17573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6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he-IL" b="1" dirty="0" smtClean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פרק יד – </a:t>
            </a:r>
            <a:r>
              <a:rPr lang="en-GB" b="1" dirty="0" smtClean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Pharaoh’s Reaction</a:t>
            </a:r>
            <a:endParaRPr lang="he-IL" b="1" dirty="0">
              <a:solidFill>
                <a:schemeClr val="accent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334000"/>
          </a:xfrm>
        </p:spPr>
        <p:txBody>
          <a:bodyPr>
            <a:normAutofit fontScale="85000" lnSpcReduction="10000"/>
          </a:bodyPr>
          <a:lstStyle/>
          <a:p>
            <a:pPr marL="0" indent="0" algn="r" rtl="1">
              <a:buNone/>
            </a:pPr>
            <a:r>
              <a:rPr lang="he-IL" b="1" dirty="0">
                <a:cs typeface="David" pitchFamily="34" charset="-79"/>
              </a:rPr>
              <a:t> </a:t>
            </a:r>
            <a:endParaRPr lang="en-US" dirty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>
                <a:cs typeface="David" pitchFamily="34" charset="-79"/>
              </a:rPr>
              <a:t>ה</a:t>
            </a:r>
            <a:r>
              <a:rPr lang="he-IL" dirty="0">
                <a:cs typeface="David" pitchFamily="34" charset="-79"/>
              </a:rPr>
              <a:t> וַיֻּגַּד לְמֶלֶךְ מִצְרַיִם כִּי </a:t>
            </a:r>
            <a:r>
              <a:rPr lang="he-IL" b="1" dirty="0">
                <a:solidFill>
                  <a:schemeClr val="accent4"/>
                </a:solidFill>
                <a:cs typeface="David" pitchFamily="34" charset="-79"/>
              </a:rPr>
              <a:t>בָרַח הָעָם </a:t>
            </a:r>
            <a:r>
              <a:rPr lang="he-IL" dirty="0">
                <a:cs typeface="David" pitchFamily="34" charset="-79"/>
              </a:rPr>
              <a:t>וַיֵּהָפֵךְ לְבַב פַּרְעֹה וַעֲבָדָיו אֶל-הָעָם וַיֹּאמְרוּ מַה-זֹּאת עָשִׂינוּ כִּי-שִׁלַּחְנוּ אֶת-יִשְׂרָאֵל מֵעָבְדֵנוּ. </a:t>
            </a:r>
            <a:endParaRPr lang="he-IL" dirty="0" smtClean="0">
              <a:cs typeface="David" pitchFamily="34" charset="-79"/>
            </a:endParaRPr>
          </a:p>
          <a:p>
            <a:pPr marL="0" indent="0" algn="ctr">
              <a:buNone/>
            </a:pPr>
            <a:r>
              <a:rPr lang="en-GB" dirty="0" smtClean="0">
                <a:solidFill>
                  <a:schemeClr val="accent4"/>
                </a:solidFill>
                <a:cs typeface="David" pitchFamily="34" charset="-79"/>
              </a:rPr>
              <a:t>The Egyptians realise that the people ran away from slavery and think that they now plan to take over Egypt.</a:t>
            </a:r>
          </a:p>
          <a:p>
            <a:pPr marL="0" indent="0" algn="ctr">
              <a:buNone/>
            </a:pPr>
            <a:endParaRPr lang="en-US" dirty="0">
              <a:solidFill>
                <a:schemeClr val="accent4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ו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וַיֶּאְסֹר אֶת-רִכְבּוֹ וְאֶת-עַמּוֹ לָקַח עִמּוֹ. </a:t>
            </a:r>
            <a:endParaRPr lang="he-IL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ז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וַיִּקַּח שֵׁשׁ-מֵאוֹת רֶכֶב בָּחוּר וְכֹל רֶכֶב מִצְרָיִם וְשָׁלִשִׁם עַל-כֻּלּוֹ. </a:t>
            </a:r>
            <a:endParaRPr lang="en-US" dirty="0">
              <a:cs typeface="David" pitchFamily="34" charset="-79"/>
            </a:endParaRPr>
          </a:p>
          <a:p>
            <a:pPr marL="0" indent="0" algn="ctr">
              <a:buNone/>
            </a:pPr>
            <a:r>
              <a:rPr lang="en-GB" b="1" dirty="0" smtClean="0">
                <a:solidFill>
                  <a:schemeClr val="accent2"/>
                </a:solidFill>
                <a:cs typeface="David" pitchFamily="34" charset="-79"/>
              </a:rPr>
              <a:t>G-d punishes them because no </a:t>
            </a:r>
            <a:r>
              <a:rPr lang="en-GB" b="1" dirty="0">
                <a:solidFill>
                  <a:schemeClr val="accent2"/>
                </a:solidFill>
                <a:cs typeface="David" pitchFamily="34" charset="-79"/>
              </a:rPr>
              <a:t>nation has a right to enslave another nation.  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657471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he-IL" b="1" dirty="0" smtClean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פרק ה – ו – </a:t>
            </a:r>
            <a:r>
              <a:rPr lang="en-GB" b="1" dirty="0" smtClean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Proof of the Plan</a:t>
            </a:r>
            <a:endParaRPr lang="he-IL" b="1" dirty="0">
              <a:solidFill>
                <a:schemeClr val="accent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24200" y="1600200"/>
            <a:ext cx="5562600" cy="4525963"/>
          </a:xfrm>
        </p:spPr>
        <p:txBody>
          <a:bodyPr>
            <a:normAutofit fontScale="92500"/>
          </a:bodyPr>
          <a:lstStyle/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כב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וַיָּשָׁב מֹשֶׁה אֶל-יְהוָה וַיֹּאמַר אֲדֹנָי לָמָה הֲרֵעֹתָה לָעָם הַזֶּה לָמָּה זֶּה שְׁלַחְתָּנִי</a:t>
            </a:r>
            <a:r>
              <a:rPr lang="he-IL" dirty="0" smtClean="0">
                <a:cs typeface="David" pitchFamily="34" charset="-79"/>
              </a:rPr>
              <a:t>.</a:t>
            </a:r>
          </a:p>
          <a:p>
            <a:pPr marL="0" indent="0" algn="r" rtl="1">
              <a:buNone/>
            </a:pPr>
            <a:r>
              <a:rPr lang="he-IL" dirty="0" smtClean="0">
                <a:cs typeface="David" pitchFamily="34" charset="-79"/>
              </a:rPr>
              <a:t> </a:t>
            </a:r>
            <a:r>
              <a:rPr lang="he-IL" b="1" dirty="0">
                <a:cs typeface="David" pitchFamily="34" charset="-79"/>
              </a:rPr>
              <a:t>כג</a:t>
            </a:r>
            <a:r>
              <a:rPr lang="he-IL" dirty="0">
                <a:cs typeface="David" pitchFamily="34" charset="-79"/>
              </a:rPr>
              <a:t> וּמֵאָז בָּאתִי אֶל-פַּרְעֹה לְדַבֵּר בִּשְׁמֶךָ הֵרַע לָעָם הַזֶּה וְהַצֵּל לֹא-הִצַּלְתָּ אֶת-עַמֶּךָ.</a:t>
            </a:r>
            <a:endParaRPr lang="en-US" dirty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u="sng" dirty="0" smtClean="0">
                <a:cs typeface="David" pitchFamily="34" charset="-79"/>
              </a:rPr>
              <a:t>פרק ו </a:t>
            </a:r>
          </a:p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 א</a:t>
            </a:r>
            <a:r>
              <a:rPr lang="he-IL" dirty="0" smtClean="0">
                <a:cs typeface="David" pitchFamily="34" charset="-79"/>
              </a:rPr>
              <a:t> וַיֹּאמֶר יְהוָה אֶל-מֹשֶׁה עַתָּה תִרְאֶה אֲשֶׁר אֶעֱשֶׂה לְפַרְעֹה </a:t>
            </a:r>
            <a:r>
              <a:rPr lang="he-IL" b="1" dirty="0" smtClean="0">
                <a:solidFill>
                  <a:schemeClr val="accent5"/>
                </a:solidFill>
                <a:cs typeface="David" pitchFamily="34" charset="-79"/>
              </a:rPr>
              <a:t>כִּי בְיָד חֲזָקָה יְשַׁלְּחֵם וּבְיָד חֲזָקָה יְגָרְשֵׁם מֵאַרְצוֹ.</a:t>
            </a:r>
            <a:endParaRPr lang="en-US" b="1" dirty="0">
              <a:solidFill>
                <a:schemeClr val="accent5"/>
              </a:solidFill>
              <a:cs typeface="David" pitchFamily="34" charset="-79"/>
            </a:endParaRPr>
          </a:p>
          <a:p>
            <a:endParaRPr lang="he-IL" dirty="0"/>
          </a:p>
        </p:txBody>
      </p:sp>
      <p:sp>
        <p:nvSpPr>
          <p:cNvPr id="4" name="Right Arrow Callout 3"/>
          <p:cNvSpPr/>
          <p:nvPr/>
        </p:nvSpPr>
        <p:spPr>
          <a:xfrm>
            <a:off x="228600" y="1828800"/>
            <a:ext cx="2743200" cy="1752600"/>
          </a:xfrm>
          <a:prstGeom prst="rightArrowCallou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Moshe questions as things have been made worse.</a:t>
            </a:r>
            <a:endParaRPr lang="he-IL" sz="2000" dirty="0"/>
          </a:p>
        </p:txBody>
      </p:sp>
      <p:sp>
        <p:nvSpPr>
          <p:cNvPr id="5" name="Right Arrow Callout 4"/>
          <p:cNvSpPr/>
          <p:nvPr/>
        </p:nvSpPr>
        <p:spPr>
          <a:xfrm>
            <a:off x="239486" y="3886200"/>
            <a:ext cx="2732314" cy="2362200"/>
          </a:xfrm>
          <a:prstGeom prst="rightArrowCallou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400" dirty="0" smtClean="0"/>
              <a:t>It will be </a:t>
            </a:r>
            <a:r>
              <a:rPr lang="en-GB" sz="2400" b="1" dirty="0" smtClean="0"/>
              <a:t>Pharaoh’s</a:t>
            </a:r>
            <a:r>
              <a:rPr lang="en-GB" sz="2400" dirty="0" smtClean="0"/>
              <a:t> ‘yad chazaka’ that kicks us out of Egypt.</a:t>
            </a:r>
            <a:endParaRPr lang="he-IL" sz="2400" dirty="0"/>
          </a:p>
        </p:txBody>
      </p:sp>
    </p:spTree>
    <p:extLst>
      <p:ext uri="{BB962C8B-B14F-4D97-AF65-F5344CB8AC3E}">
        <p14:creationId xmlns:p14="http://schemas.microsoft.com/office/powerpoint/2010/main" val="1638398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Where does Sefer Shemot begin?</a:t>
            </a:r>
            <a:endParaRPr lang="he-IL" b="1" dirty="0">
              <a:solidFill>
                <a:schemeClr val="accent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r" rtl="1">
              <a:buNone/>
            </a:pPr>
            <a:r>
              <a:rPr lang="he-IL" u="sng" dirty="0" smtClean="0">
                <a:latin typeface="David" pitchFamily="34" charset="-79"/>
                <a:cs typeface="David" pitchFamily="34" charset="-79"/>
              </a:rPr>
              <a:t>שמות א</a:t>
            </a:r>
          </a:p>
          <a:p>
            <a:pPr marL="0" indent="0" algn="r" rtl="1">
              <a:buNone/>
            </a:pPr>
            <a:r>
              <a:rPr lang="he-IL" b="1" dirty="0">
                <a:latin typeface="David" pitchFamily="34" charset="-79"/>
                <a:cs typeface="David" pitchFamily="34" charset="-79"/>
              </a:rPr>
              <a:t>א</a:t>
            </a:r>
            <a:r>
              <a:rPr lang="he-IL" dirty="0">
                <a:latin typeface="David" pitchFamily="34" charset="-79"/>
                <a:cs typeface="David" pitchFamily="34" charset="-79"/>
              </a:rPr>
              <a:t> </a:t>
            </a:r>
            <a:r>
              <a:rPr lang="he-IL" b="1" dirty="0">
                <a:solidFill>
                  <a:schemeClr val="accent3"/>
                </a:solidFill>
                <a:latin typeface="David" pitchFamily="34" charset="-79"/>
                <a:cs typeface="David" pitchFamily="34" charset="-79"/>
              </a:rPr>
              <a:t>וְאֵלֶּה שְׁמוֹת בְּנֵי יִשְׂרָאֵל הַבָּאִים מִצְרָיְמָה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אֵת יַעֲקֹב אִישׁ וּבֵיתוֹ בָּאוּ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.</a:t>
            </a:r>
          </a:p>
          <a:p>
            <a:pPr marL="0" indent="0" algn="l">
              <a:buNone/>
            </a:pPr>
            <a:r>
              <a:rPr lang="en-GB" b="1" dirty="0" smtClean="0">
                <a:solidFill>
                  <a:schemeClr val="accent5"/>
                </a:solidFill>
                <a:latin typeface="David" pitchFamily="34" charset="-79"/>
                <a:cs typeface="David" pitchFamily="34" charset="-79"/>
              </a:rPr>
              <a:t>But take a look in Bereishit…</a:t>
            </a:r>
          </a:p>
          <a:p>
            <a:pPr marL="0" indent="0" algn="r" rtl="1">
              <a:buNone/>
            </a:pPr>
            <a:r>
              <a:rPr lang="he-IL" u="sng" dirty="0" smtClean="0">
                <a:latin typeface="David" pitchFamily="34" charset="-79"/>
                <a:cs typeface="David" pitchFamily="34" charset="-79"/>
              </a:rPr>
              <a:t>בראשית מו</a:t>
            </a:r>
          </a:p>
          <a:p>
            <a:pPr marL="0" indent="0" algn="r" rtl="1">
              <a:buNone/>
            </a:pP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b="1" dirty="0">
                <a:latin typeface="David" pitchFamily="34" charset="-79"/>
                <a:cs typeface="David" pitchFamily="34" charset="-79"/>
              </a:rPr>
              <a:t>ח</a:t>
            </a:r>
            <a:r>
              <a:rPr lang="he-IL" dirty="0">
                <a:latin typeface="David" pitchFamily="34" charset="-79"/>
                <a:cs typeface="David" pitchFamily="34" charset="-79"/>
              </a:rPr>
              <a:t> </a:t>
            </a:r>
            <a:r>
              <a:rPr lang="he-IL" b="1" dirty="0">
                <a:solidFill>
                  <a:schemeClr val="accent3"/>
                </a:solidFill>
                <a:latin typeface="David" pitchFamily="34" charset="-79"/>
                <a:cs typeface="David" pitchFamily="34" charset="-79"/>
              </a:rPr>
              <a:t>וְאֵלֶּה שְׁמוֹת בְּנֵי-יִשְׂרָאֵל הַבָּאִים מִצְרַיְמָה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יַעֲקֹב וּבָנָיו בְּכֹר יַעֲקֹב רְאוּבֵן. </a:t>
            </a:r>
            <a:endParaRPr lang="he-IL" dirty="0" smtClean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endParaRPr lang="he-IL" dirty="0">
              <a:latin typeface="David" pitchFamily="34" charset="-79"/>
              <a:cs typeface="David" pitchFamily="34" charset="-79"/>
            </a:endParaRPr>
          </a:p>
          <a:p>
            <a:pPr marL="0" indent="0" algn="ctr">
              <a:buNone/>
            </a:pPr>
            <a:r>
              <a:rPr lang="en-GB" b="1" dirty="0" smtClean="0">
                <a:solidFill>
                  <a:schemeClr val="accent2"/>
                </a:solidFill>
                <a:latin typeface="David" pitchFamily="34" charset="-79"/>
                <a:cs typeface="David" pitchFamily="34" charset="-79"/>
              </a:rPr>
              <a:t>It is clear that Egypt is Brit Bein Habtarim.</a:t>
            </a:r>
            <a:endParaRPr lang="en-US" b="1" dirty="0">
              <a:solidFill>
                <a:schemeClr val="accent2"/>
              </a:solidFill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endParaRPr lang="he-IL" dirty="0" smtClean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endParaRPr lang="he-IL" dirty="0">
              <a:latin typeface="David" pitchFamily="34" charset="-79"/>
              <a:cs typeface="David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358287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600" b="1" dirty="0" smtClean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Why do Yaakov and his family go down to Egypt?</a:t>
            </a:r>
            <a:endParaRPr lang="he-IL" sz="3600" b="1" dirty="0">
              <a:solidFill>
                <a:schemeClr val="accent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he-IL" sz="3300" u="sng" dirty="0" smtClean="0">
                <a:latin typeface="David" pitchFamily="34" charset="-79"/>
                <a:cs typeface="David" pitchFamily="34" charset="-79"/>
              </a:rPr>
              <a:t>בראשית מה</a:t>
            </a:r>
            <a:endParaRPr lang="en-GB" sz="3300" u="sng" dirty="0" smtClean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3000" b="1" dirty="0" smtClean="0">
                <a:solidFill>
                  <a:schemeClr val="accent5"/>
                </a:solidFill>
                <a:latin typeface="David" pitchFamily="34" charset="-79"/>
                <a:cs typeface="David" pitchFamily="34" charset="-79"/>
              </a:rPr>
              <a:t>יא </a:t>
            </a:r>
            <a:r>
              <a:rPr lang="he-IL" sz="3000" b="1" dirty="0">
                <a:solidFill>
                  <a:schemeClr val="accent5"/>
                </a:solidFill>
                <a:latin typeface="David" pitchFamily="34" charset="-79"/>
                <a:cs typeface="David" pitchFamily="34" charset="-79"/>
              </a:rPr>
              <a:t>וְכִלְכַּלְתִּי אֹתְךָ שָׁם כִּי-עוֹד חָמֵשׁ </a:t>
            </a:r>
            <a:endParaRPr lang="he-IL" sz="3000" b="1" dirty="0" smtClean="0">
              <a:solidFill>
                <a:schemeClr val="accent5"/>
              </a:solidFill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3000" b="1" dirty="0" smtClean="0">
                <a:solidFill>
                  <a:schemeClr val="accent5"/>
                </a:solidFill>
                <a:latin typeface="David" pitchFamily="34" charset="-79"/>
                <a:cs typeface="David" pitchFamily="34" charset="-79"/>
              </a:rPr>
              <a:t>שָׁנִים רָעָב פֶּן-תִּוָּרֵשׁ </a:t>
            </a:r>
            <a:r>
              <a:rPr lang="he-IL" sz="3000" b="1" dirty="0">
                <a:solidFill>
                  <a:schemeClr val="accent5"/>
                </a:solidFill>
                <a:latin typeface="David" pitchFamily="34" charset="-79"/>
                <a:cs typeface="David" pitchFamily="34" charset="-79"/>
              </a:rPr>
              <a:t>אַתָּה וּבֵיתְךָ </a:t>
            </a:r>
            <a:endParaRPr lang="he-IL" sz="3000" b="1" dirty="0" smtClean="0">
              <a:solidFill>
                <a:schemeClr val="accent5"/>
              </a:solidFill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3000" b="1" dirty="0" smtClean="0">
                <a:solidFill>
                  <a:schemeClr val="accent5"/>
                </a:solidFill>
                <a:latin typeface="David" pitchFamily="34" charset="-79"/>
                <a:cs typeface="David" pitchFamily="34" charset="-79"/>
              </a:rPr>
              <a:t>וְכָל-אֲשֶׁר-לָךְ</a:t>
            </a:r>
            <a:r>
              <a:rPr lang="he-IL" sz="3000" b="1" dirty="0">
                <a:solidFill>
                  <a:schemeClr val="accent5"/>
                </a:solidFill>
                <a:latin typeface="David" pitchFamily="34" charset="-79"/>
                <a:cs typeface="David" pitchFamily="34" charset="-79"/>
              </a:rPr>
              <a:t>.</a:t>
            </a:r>
            <a:endParaRPr lang="en-US" sz="3000" b="1" dirty="0">
              <a:solidFill>
                <a:schemeClr val="accent5"/>
              </a:solidFill>
              <a:latin typeface="David" pitchFamily="34" charset="-79"/>
              <a:cs typeface="David" pitchFamily="34" charset="-79"/>
            </a:endParaRPr>
          </a:p>
          <a:p>
            <a:pPr marL="0" indent="0" rtl="1">
              <a:buNone/>
            </a:pPr>
            <a:endParaRPr lang="en-GB" sz="3000" b="1" dirty="0" smtClean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3000" b="1" dirty="0" smtClean="0">
                <a:solidFill>
                  <a:schemeClr val="accent2"/>
                </a:solidFill>
                <a:latin typeface="David" pitchFamily="34" charset="-79"/>
                <a:cs typeface="David" pitchFamily="34" charset="-79"/>
              </a:rPr>
              <a:t>כח </a:t>
            </a:r>
            <a:r>
              <a:rPr lang="he-IL" sz="3000" b="1" dirty="0">
                <a:solidFill>
                  <a:schemeClr val="accent2"/>
                </a:solidFill>
                <a:latin typeface="David" pitchFamily="34" charset="-79"/>
                <a:cs typeface="David" pitchFamily="34" charset="-79"/>
              </a:rPr>
              <a:t>וַיֹּאמֶר יִשְׂרָאֵל רַב עוֹד-יוֹסֵף </a:t>
            </a:r>
            <a:endParaRPr lang="he-IL" sz="3000" b="1" dirty="0" smtClean="0">
              <a:solidFill>
                <a:schemeClr val="accent2"/>
              </a:solidFill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3000" b="1" dirty="0" smtClean="0">
                <a:solidFill>
                  <a:schemeClr val="accent2"/>
                </a:solidFill>
                <a:latin typeface="David" pitchFamily="34" charset="-79"/>
                <a:cs typeface="David" pitchFamily="34" charset="-79"/>
              </a:rPr>
              <a:t>בְּנִי </a:t>
            </a:r>
            <a:r>
              <a:rPr lang="he-IL" sz="3000" b="1" dirty="0">
                <a:solidFill>
                  <a:schemeClr val="accent2"/>
                </a:solidFill>
                <a:latin typeface="David" pitchFamily="34" charset="-79"/>
                <a:cs typeface="David" pitchFamily="34" charset="-79"/>
              </a:rPr>
              <a:t>חָי </a:t>
            </a:r>
            <a:r>
              <a:rPr lang="he-IL" sz="3000" b="1" dirty="0" smtClean="0">
                <a:solidFill>
                  <a:schemeClr val="accent2"/>
                </a:solidFill>
                <a:latin typeface="David" pitchFamily="34" charset="-79"/>
                <a:cs typeface="David" pitchFamily="34" charset="-79"/>
              </a:rPr>
              <a:t>אֵלְכָה </a:t>
            </a:r>
            <a:r>
              <a:rPr lang="he-IL" sz="3000" b="1" dirty="0">
                <a:solidFill>
                  <a:schemeClr val="accent2"/>
                </a:solidFill>
                <a:latin typeface="David" pitchFamily="34" charset="-79"/>
                <a:cs typeface="David" pitchFamily="34" charset="-79"/>
              </a:rPr>
              <a:t>וְאֶרְאֶנּוּ בְּטֶרֶם אָמוּת</a:t>
            </a:r>
            <a:r>
              <a:rPr lang="he-IL" sz="3000" b="1" dirty="0" smtClean="0">
                <a:solidFill>
                  <a:schemeClr val="accent2"/>
                </a:solidFill>
                <a:latin typeface="David" pitchFamily="34" charset="-79"/>
                <a:cs typeface="David" pitchFamily="34" charset="-79"/>
              </a:rPr>
              <a:t>.</a:t>
            </a:r>
          </a:p>
          <a:p>
            <a:pPr marL="0" indent="0" algn="r" rtl="1">
              <a:buNone/>
            </a:pPr>
            <a:endParaRPr lang="he-IL" sz="4400" b="1" dirty="0">
              <a:solidFill>
                <a:schemeClr val="accent2"/>
              </a:solidFill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endParaRPr lang="en-US" sz="4400" b="1" dirty="0">
              <a:solidFill>
                <a:schemeClr val="accent2"/>
              </a:solidFill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endParaRPr lang="he-IL" dirty="0">
              <a:latin typeface="David" pitchFamily="34" charset="-79"/>
              <a:cs typeface="David" pitchFamily="34" charset="-79"/>
            </a:endParaRPr>
          </a:p>
        </p:txBody>
      </p:sp>
      <p:sp>
        <p:nvSpPr>
          <p:cNvPr id="4" name="Right Arrow Callout 3"/>
          <p:cNvSpPr/>
          <p:nvPr/>
        </p:nvSpPr>
        <p:spPr>
          <a:xfrm>
            <a:off x="457200" y="1828800"/>
            <a:ext cx="3505200" cy="1828800"/>
          </a:xfrm>
          <a:prstGeom prst="rightArrowCallou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400" dirty="0" smtClean="0"/>
              <a:t>Yosef invites them because there are five more years of famine</a:t>
            </a:r>
            <a:endParaRPr lang="he-IL" sz="2400" dirty="0"/>
          </a:p>
        </p:txBody>
      </p:sp>
      <p:sp>
        <p:nvSpPr>
          <p:cNvPr id="5" name="Right Arrow Callout 4"/>
          <p:cNvSpPr/>
          <p:nvPr/>
        </p:nvSpPr>
        <p:spPr>
          <a:xfrm>
            <a:off x="228600" y="4038600"/>
            <a:ext cx="3733800" cy="160020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75906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400" dirty="0" smtClean="0"/>
              <a:t>Yaakov goes down so he can see Yosef before he dies</a:t>
            </a:r>
            <a:endParaRPr lang="he-IL" sz="2400" dirty="0"/>
          </a:p>
        </p:txBody>
      </p:sp>
    </p:spTree>
    <p:extLst>
      <p:ext uri="{BB962C8B-B14F-4D97-AF65-F5344CB8AC3E}">
        <p14:creationId xmlns:p14="http://schemas.microsoft.com/office/powerpoint/2010/main" val="3594361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200" b="1" dirty="0" smtClean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Study Perek </a:t>
            </a:r>
            <a:r>
              <a:rPr lang="he-IL" sz="3200" b="1" dirty="0" smtClean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מו</a:t>
            </a:r>
            <a:r>
              <a:rPr lang="en-GB" sz="3200" b="1" dirty="0" smtClean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and see which questions arise…</a:t>
            </a:r>
            <a:endParaRPr lang="he-IL" sz="3200" b="1" dirty="0">
              <a:solidFill>
                <a:schemeClr val="accent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pPr marL="0" indent="0" algn="ctr" rtl="1">
              <a:buNone/>
            </a:pPr>
            <a:r>
              <a:rPr lang="he-IL" sz="3500" dirty="0">
                <a:solidFill>
                  <a:schemeClr val="accent2"/>
                </a:solidFill>
                <a:latin typeface="David" pitchFamily="34" charset="-79"/>
                <a:cs typeface="David" pitchFamily="34" charset="-79"/>
              </a:rPr>
              <a:t>א</a:t>
            </a:r>
            <a:r>
              <a:rPr lang="he-IL" sz="3500" b="1" dirty="0">
                <a:solidFill>
                  <a:schemeClr val="accent2"/>
                </a:solidFill>
                <a:latin typeface="David" pitchFamily="34" charset="-79"/>
                <a:cs typeface="David" pitchFamily="34" charset="-79"/>
              </a:rPr>
              <a:t> וַיִּסַּע יִשְׂרָאֵל וְכָל-אֲשֶׁר-לוֹ וַיָּבֹא בְּאֵרָה שָּׁבַע וַיִּזְבַּח זְבָחִים לֵאלֹהֵי אָבִיו יִצְחָק. </a:t>
            </a:r>
            <a:endParaRPr lang="he-IL" sz="3500" b="1" dirty="0" smtClean="0">
              <a:solidFill>
                <a:schemeClr val="accent2"/>
              </a:solidFill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endParaRPr lang="en-US" sz="2800" dirty="0">
              <a:latin typeface="David" pitchFamily="34" charset="-79"/>
              <a:cs typeface="David" pitchFamily="34" charset="-79"/>
            </a:endParaRPr>
          </a:p>
          <a:p>
            <a:r>
              <a:rPr lang="en-US" sz="2800" b="1" dirty="0">
                <a:cs typeface="David" pitchFamily="34" charset="-79"/>
              </a:rPr>
              <a:t>Why is </a:t>
            </a:r>
            <a:r>
              <a:rPr lang="en-US" sz="2800" b="1" dirty="0" smtClean="0">
                <a:cs typeface="David" pitchFamily="34" charset="-79"/>
              </a:rPr>
              <a:t>G-d </a:t>
            </a:r>
            <a:r>
              <a:rPr lang="en-US" sz="2800" b="1" dirty="0">
                <a:cs typeface="David" pitchFamily="34" charset="-79"/>
              </a:rPr>
              <a:t>described just as the </a:t>
            </a:r>
            <a:r>
              <a:rPr lang="en-US" sz="2800" b="1" dirty="0" smtClean="0">
                <a:cs typeface="David" pitchFamily="34" charset="-79"/>
              </a:rPr>
              <a:t>G-d </a:t>
            </a:r>
            <a:r>
              <a:rPr lang="en-US" sz="2800" b="1" dirty="0">
                <a:cs typeface="David" pitchFamily="34" charset="-79"/>
              </a:rPr>
              <a:t>of Yitzchak and not as the </a:t>
            </a:r>
            <a:r>
              <a:rPr lang="en-US" sz="2800" b="1" dirty="0" smtClean="0">
                <a:cs typeface="David" pitchFamily="34" charset="-79"/>
              </a:rPr>
              <a:t>G-d </a:t>
            </a:r>
            <a:r>
              <a:rPr lang="en-US" sz="2800" b="1" dirty="0">
                <a:cs typeface="David" pitchFamily="34" charset="-79"/>
              </a:rPr>
              <a:t>of Avraham</a:t>
            </a:r>
            <a:r>
              <a:rPr lang="en-US" sz="2800" b="1" dirty="0" smtClean="0">
                <a:cs typeface="David" pitchFamily="34" charset="-79"/>
              </a:rPr>
              <a:t>?</a:t>
            </a:r>
            <a:endParaRPr lang="he-IL" sz="2800" b="1" dirty="0" smtClean="0">
              <a:cs typeface="David" pitchFamily="34" charset="-79"/>
            </a:endParaRPr>
          </a:p>
          <a:p>
            <a:endParaRPr lang="en-US" sz="2800" dirty="0">
              <a:cs typeface="David" pitchFamily="34" charset="-79"/>
            </a:endParaRPr>
          </a:p>
          <a:p>
            <a:pPr algn="l"/>
            <a:r>
              <a:rPr lang="en-US" sz="2800" b="1" dirty="0">
                <a:cs typeface="David" pitchFamily="34" charset="-79"/>
              </a:rPr>
              <a:t>Why is he stopping in Beer Sheva? </a:t>
            </a:r>
            <a:endParaRPr lang="he-IL" sz="2800" b="1" dirty="0" smtClean="0">
              <a:cs typeface="David" pitchFamily="34" charset="-79"/>
            </a:endParaRPr>
          </a:p>
          <a:p>
            <a:pPr algn="l"/>
            <a:endParaRPr lang="en-US" sz="2800" b="1" dirty="0" smtClean="0">
              <a:cs typeface="David" pitchFamily="34" charset="-79"/>
            </a:endParaRPr>
          </a:p>
          <a:p>
            <a:pPr algn="l"/>
            <a:r>
              <a:rPr lang="en-US" sz="2800" b="1" dirty="0" smtClean="0">
                <a:cs typeface="David" pitchFamily="34" charset="-79"/>
              </a:rPr>
              <a:t>Why </a:t>
            </a:r>
            <a:r>
              <a:rPr lang="en-US" sz="2800" b="1" dirty="0">
                <a:cs typeface="David" pitchFamily="34" charset="-79"/>
              </a:rPr>
              <a:t>is he bringing korbanot, isn’t there a </a:t>
            </a:r>
            <a:r>
              <a:rPr lang="en-US" sz="2800" b="1" dirty="0" smtClean="0">
                <a:cs typeface="David" pitchFamily="34" charset="-79"/>
              </a:rPr>
              <a:t>famine</a:t>
            </a:r>
            <a:r>
              <a:rPr lang="en-US" sz="2800" b="1" dirty="0">
                <a:cs typeface="David" pitchFamily="34" charset="-79"/>
              </a:rPr>
              <a:t>?! </a:t>
            </a:r>
            <a:endParaRPr lang="he-IL" sz="2800" dirty="0">
              <a:cs typeface="David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313640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e-IL" sz="3600" dirty="0">
                <a:solidFill>
                  <a:schemeClr val="accent2"/>
                </a:solidFill>
                <a:latin typeface="David" pitchFamily="34" charset="-79"/>
                <a:cs typeface="David" pitchFamily="34" charset="-79"/>
              </a:rPr>
              <a:t>ב</a:t>
            </a:r>
            <a:r>
              <a:rPr lang="he-IL" sz="3600" b="1" dirty="0">
                <a:solidFill>
                  <a:schemeClr val="accent2"/>
                </a:solidFill>
                <a:latin typeface="David" pitchFamily="34" charset="-79"/>
                <a:cs typeface="David" pitchFamily="34" charset="-79"/>
              </a:rPr>
              <a:t> וַיֹּאמֶר אֱלֹהִים לְיִשְׂרָאֵל בְּמַרְאֹת הַלַּיְלָה וַיֹּאמֶר יַעֲקֹב יַעֲקֹב וַיֹּאמֶר הִנֵּנִי. </a:t>
            </a:r>
            <a:endParaRPr lang="he-IL" b="1" dirty="0">
              <a:solidFill>
                <a:schemeClr val="accent2"/>
              </a:solidFill>
              <a:latin typeface="David" pitchFamily="34" charset="-79"/>
              <a:cs typeface="David" pitchFamily="34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r>
              <a:rPr lang="en-US" b="1" dirty="0" smtClean="0"/>
              <a:t>Why </a:t>
            </a:r>
            <a:r>
              <a:rPr lang="en-GB" b="1" dirty="0" smtClean="0"/>
              <a:t>does his name change </a:t>
            </a:r>
            <a:r>
              <a:rPr lang="en-US" b="1" dirty="0" smtClean="0"/>
              <a:t>from </a:t>
            </a:r>
            <a:r>
              <a:rPr lang="en-US" b="1" dirty="0"/>
              <a:t>Yisrael to Yaakov? </a:t>
            </a:r>
            <a:endParaRPr lang="en-US" dirty="0"/>
          </a:p>
          <a:p>
            <a:r>
              <a:rPr lang="en-US" b="1" dirty="0"/>
              <a:t>Why is </a:t>
            </a:r>
            <a:r>
              <a:rPr lang="en-US" b="1" dirty="0" smtClean="0"/>
              <a:t>G-d </a:t>
            </a:r>
            <a:r>
              <a:rPr lang="en-US" b="1" dirty="0"/>
              <a:t>talking to him</a:t>
            </a:r>
            <a:r>
              <a:rPr lang="en-US" b="1" dirty="0" smtClean="0"/>
              <a:t>?</a:t>
            </a:r>
          </a:p>
          <a:p>
            <a:pPr marL="0" indent="0">
              <a:buNone/>
            </a:pPr>
            <a:endParaRPr lang="en-US" b="1" dirty="0" smtClean="0">
              <a:solidFill>
                <a:schemeClr val="accent5"/>
              </a:solidFill>
            </a:endParaRPr>
          </a:p>
          <a:p>
            <a:pPr marL="0" indent="0">
              <a:buNone/>
            </a:pPr>
            <a:r>
              <a:rPr lang="en-US" b="1" u="sng" dirty="0" smtClean="0">
                <a:solidFill>
                  <a:schemeClr val="accent5"/>
                </a:solidFill>
              </a:rPr>
              <a:t>An answer to a previous question… </a:t>
            </a:r>
            <a:endParaRPr lang="en-US" b="1" u="sng" dirty="0">
              <a:solidFill>
                <a:schemeClr val="accent5"/>
              </a:solidFill>
            </a:endParaRPr>
          </a:p>
          <a:p>
            <a:pPr marL="0" indent="0">
              <a:buNone/>
            </a:pPr>
            <a:r>
              <a:rPr lang="en-US" b="1" dirty="0">
                <a:solidFill>
                  <a:schemeClr val="accent5"/>
                </a:solidFill>
              </a:rPr>
              <a:t>If </a:t>
            </a:r>
            <a:r>
              <a:rPr lang="en-US" b="1" dirty="0" smtClean="0">
                <a:solidFill>
                  <a:schemeClr val="accent5"/>
                </a:solidFill>
              </a:rPr>
              <a:t>G-d </a:t>
            </a:r>
            <a:r>
              <a:rPr lang="en-US" b="1" dirty="0">
                <a:solidFill>
                  <a:schemeClr val="accent5"/>
                </a:solidFill>
              </a:rPr>
              <a:t>is talking to </a:t>
            </a:r>
            <a:r>
              <a:rPr lang="en-US" b="1" dirty="0" smtClean="0">
                <a:solidFill>
                  <a:schemeClr val="accent5"/>
                </a:solidFill>
              </a:rPr>
              <a:t>him now then maybe </a:t>
            </a:r>
            <a:r>
              <a:rPr lang="en-US" b="1" dirty="0">
                <a:solidFill>
                  <a:schemeClr val="accent5"/>
                </a:solidFill>
              </a:rPr>
              <a:t>that’s why he brought korbanot in </a:t>
            </a:r>
            <a:r>
              <a:rPr lang="en-US" b="1" dirty="0" smtClean="0">
                <a:solidFill>
                  <a:schemeClr val="accent5"/>
                </a:solidFill>
              </a:rPr>
              <a:t>pasuk </a:t>
            </a:r>
            <a:r>
              <a:rPr lang="en-US" b="1" dirty="0">
                <a:solidFill>
                  <a:schemeClr val="accent5"/>
                </a:solidFill>
              </a:rPr>
              <a:t>alef – something was bothering him.</a:t>
            </a:r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7846161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rtl="1"/>
            <a:r>
              <a:rPr lang="he-IL" dirty="0">
                <a:solidFill>
                  <a:schemeClr val="accent2"/>
                </a:solidFill>
                <a:latin typeface="David" pitchFamily="34" charset="-79"/>
                <a:cs typeface="David" pitchFamily="34" charset="-79"/>
              </a:rPr>
              <a:t>ג</a:t>
            </a:r>
            <a:r>
              <a:rPr lang="he-IL" b="1" dirty="0">
                <a:solidFill>
                  <a:schemeClr val="accent2"/>
                </a:solidFill>
                <a:latin typeface="David" pitchFamily="34" charset="-79"/>
                <a:cs typeface="David" pitchFamily="34" charset="-79"/>
              </a:rPr>
              <a:t> וַיֹּאמֶר אָנֹכִי הָאֵל אֱלֹהֵי אָבִיךָ אַל-תִּירָא מֵרְדָה </a:t>
            </a:r>
            <a:r>
              <a:rPr lang="he-IL" b="1" dirty="0" smtClean="0">
                <a:solidFill>
                  <a:schemeClr val="accent2"/>
                </a:solidFill>
                <a:latin typeface="David" pitchFamily="34" charset="-79"/>
                <a:cs typeface="David" pitchFamily="34" charset="-79"/>
              </a:rPr>
              <a:t>מִצְרַיְמָה </a:t>
            </a:r>
            <a:r>
              <a:rPr lang="he-IL" b="1" dirty="0">
                <a:solidFill>
                  <a:schemeClr val="accent2"/>
                </a:solidFill>
                <a:latin typeface="David" pitchFamily="34" charset="-79"/>
                <a:cs typeface="David" pitchFamily="34" charset="-79"/>
              </a:rPr>
              <a:t>כִּי-לְגוֹי גָּדוֹל אֲשִׂימְךָ שָׁם</a:t>
            </a:r>
            <a:r>
              <a:rPr lang="he-IL" b="1" dirty="0" smtClean="0">
                <a:solidFill>
                  <a:schemeClr val="accent2"/>
                </a:solidFill>
                <a:latin typeface="David" pitchFamily="34" charset="-79"/>
                <a:cs typeface="David" pitchFamily="34" charset="-79"/>
              </a:rPr>
              <a:t>.</a:t>
            </a:r>
            <a:endParaRPr lang="he-IL" b="1" dirty="0">
              <a:solidFill>
                <a:schemeClr val="accent2"/>
              </a:solidFill>
              <a:latin typeface="David" pitchFamily="34" charset="-79"/>
              <a:cs typeface="David" pitchFamily="34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GB" b="1" u="sng" dirty="0" smtClean="0"/>
              <a:t>More answers…</a:t>
            </a:r>
          </a:p>
          <a:p>
            <a:r>
              <a:rPr lang="en-GB" b="1" dirty="0" smtClean="0"/>
              <a:t>This pasuk expla</a:t>
            </a:r>
            <a:r>
              <a:rPr lang="en-US" b="1" dirty="0" smtClean="0"/>
              <a:t>ins </a:t>
            </a:r>
            <a:r>
              <a:rPr lang="en-US" b="1" dirty="0"/>
              <a:t>that Yaakov was scared because he's going down to Egypt. </a:t>
            </a:r>
            <a:endParaRPr lang="en-US" b="1" dirty="0" smtClean="0"/>
          </a:p>
          <a:p>
            <a:r>
              <a:rPr lang="en-US" b="1" dirty="0" smtClean="0"/>
              <a:t>He's </a:t>
            </a:r>
            <a:r>
              <a:rPr lang="en-US" b="1" dirty="0"/>
              <a:t>worried that maybe he doesn’t have permission, like Yitzchak didn’t. </a:t>
            </a:r>
            <a:endParaRPr lang="en-US" b="1" dirty="0" smtClean="0"/>
          </a:p>
          <a:p>
            <a:r>
              <a:rPr lang="en-GB" b="1" dirty="0" smtClean="0"/>
              <a:t>G-d had already allowed Yaakov to leave and had promised to be with him.</a:t>
            </a:r>
            <a:endParaRPr lang="en-US" b="1" dirty="0" smtClean="0"/>
          </a:p>
          <a:p>
            <a:r>
              <a:rPr lang="en-US" b="1" dirty="0" smtClean="0"/>
              <a:t>Be’er Sheva is where you apply for an ‘exit visa’. </a:t>
            </a:r>
            <a:endParaRPr lang="en-US" dirty="0"/>
          </a:p>
          <a:p>
            <a:r>
              <a:rPr lang="en-US" b="1" dirty="0"/>
              <a:t>So Yaakov is turning to the </a:t>
            </a:r>
            <a:r>
              <a:rPr lang="en-US" b="1" dirty="0" smtClean="0"/>
              <a:t>G-d </a:t>
            </a:r>
            <a:r>
              <a:rPr lang="en-US" b="1" dirty="0"/>
              <a:t>of Yitzchak who had told Yitzchak not to go down. </a:t>
            </a:r>
            <a:endParaRPr lang="en-US" b="1" dirty="0" smtClean="0"/>
          </a:p>
          <a:p>
            <a:r>
              <a:rPr lang="en-GB" b="1" dirty="0" smtClean="0">
                <a:solidFill>
                  <a:schemeClr val="accent4"/>
                </a:solidFill>
              </a:rPr>
              <a:t>Rashbam</a:t>
            </a:r>
            <a:r>
              <a:rPr lang="en-GB" dirty="0" smtClean="0">
                <a:solidFill>
                  <a:schemeClr val="accent4"/>
                </a:solidFill>
              </a:rPr>
              <a:t>: When you </a:t>
            </a:r>
            <a:r>
              <a:rPr lang="en-GB" dirty="0">
                <a:solidFill>
                  <a:schemeClr val="accent4"/>
                </a:solidFill>
              </a:rPr>
              <a:t>turn to </a:t>
            </a:r>
            <a:r>
              <a:rPr lang="en-GB" dirty="0" smtClean="0">
                <a:solidFill>
                  <a:schemeClr val="accent4"/>
                </a:solidFill>
              </a:rPr>
              <a:t>G-d</a:t>
            </a:r>
            <a:r>
              <a:rPr lang="en-GB" dirty="0">
                <a:solidFill>
                  <a:schemeClr val="accent4"/>
                </a:solidFill>
              </a:rPr>
              <a:t>, refer to him in a way that refers to an event which is connected to what you're davening for. </a:t>
            </a:r>
            <a:endParaRPr lang="en-US" dirty="0">
              <a:solidFill>
                <a:schemeClr val="accent4"/>
              </a:solidFill>
            </a:endParaRPr>
          </a:p>
          <a:p>
            <a:endParaRPr lang="en-US" dirty="0"/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2961895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rtl="1"/>
            <a:r>
              <a:rPr lang="he-IL" dirty="0">
                <a:solidFill>
                  <a:schemeClr val="accent2"/>
                </a:solidFill>
                <a:latin typeface="David" pitchFamily="34" charset="-79"/>
                <a:cs typeface="David" pitchFamily="34" charset="-79"/>
              </a:rPr>
              <a:t>ג</a:t>
            </a:r>
            <a:r>
              <a:rPr lang="he-IL" b="1" dirty="0">
                <a:solidFill>
                  <a:schemeClr val="accent2"/>
                </a:solidFill>
                <a:latin typeface="David" pitchFamily="34" charset="-79"/>
                <a:cs typeface="David" pitchFamily="34" charset="-79"/>
              </a:rPr>
              <a:t> וַיֹּאמֶר אָנֹכִי הָאֵל אֱלֹהֵי אָבִיךָ אַל-תִּירָא מֵרְדָה </a:t>
            </a:r>
            <a:r>
              <a:rPr lang="he-IL" b="1" dirty="0" smtClean="0">
                <a:solidFill>
                  <a:schemeClr val="accent2"/>
                </a:solidFill>
                <a:latin typeface="David" pitchFamily="34" charset="-79"/>
                <a:cs typeface="David" pitchFamily="34" charset="-79"/>
              </a:rPr>
              <a:t>מִצְרַיְמָה </a:t>
            </a:r>
            <a:r>
              <a:rPr lang="he-IL" b="1" dirty="0">
                <a:solidFill>
                  <a:schemeClr val="accent2"/>
                </a:solidFill>
                <a:latin typeface="David" pitchFamily="34" charset="-79"/>
                <a:cs typeface="David" pitchFamily="34" charset="-79"/>
              </a:rPr>
              <a:t>כִּי-ל</a:t>
            </a:r>
            <a:r>
              <a:rPr lang="he-IL" b="1" dirty="0">
                <a:solidFill>
                  <a:schemeClr val="accent1"/>
                </a:solidFill>
                <a:latin typeface="David" pitchFamily="34" charset="-79"/>
                <a:cs typeface="David" pitchFamily="34" charset="-79"/>
              </a:rPr>
              <a:t>ְגוֹי גָּדוֹל </a:t>
            </a:r>
            <a:r>
              <a:rPr lang="he-IL" b="1" dirty="0">
                <a:solidFill>
                  <a:schemeClr val="accent2"/>
                </a:solidFill>
                <a:latin typeface="David" pitchFamily="34" charset="-79"/>
                <a:cs typeface="David" pitchFamily="34" charset="-79"/>
              </a:rPr>
              <a:t>אֲשִׂימְךָ שָׁם</a:t>
            </a:r>
            <a:r>
              <a:rPr lang="he-IL" b="1" dirty="0" smtClean="0">
                <a:solidFill>
                  <a:schemeClr val="accent2"/>
                </a:solidFill>
                <a:latin typeface="David" pitchFamily="34" charset="-79"/>
                <a:cs typeface="David" pitchFamily="34" charset="-79"/>
              </a:rPr>
              <a:t>.</a:t>
            </a:r>
            <a:endParaRPr lang="he-IL" b="1" dirty="0">
              <a:solidFill>
                <a:schemeClr val="accent2"/>
              </a:solidFill>
              <a:latin typeface="David" pitchFamily="34" charset="-79"/>
              <a:cs typeface="David" pitchFamily="34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 fontScale="92500" lnSpcReduction="10000"/>
          </a:bodyPr>
          <a:lstStyle/>
          <a:p>
            <a:r>
              <a:rPr lang="en-GB" dirty="0" smtClean="0"/>
              <a:t>In the promise of Lech Lecha, Avraham thought he would become a great nation in Israel.</a:t>
            </a:r>
          </a:p>
          <a:p>
            <a:r>
              <a:rPr lang="en-GB" dirty="0" smtClean="0"/>
              <a:t>In Brit Bein Habtarim, G-d tells Avraham he will become a great nation there, in a strange land.</a:t>
            </a:r>
          </a:p>
          <a:p>
            <a:endParaRPr lang="en-GB" dirty="0" smtClean="0"/>
          </a:p>
          <a:p>
            <a:r>
              <a:rPr lang="en-GB" b="1" dirty="0">
                <a:solidFill>
                  <a:schemeClr val="accent4"/>
                </a:solidFill>
              </a:rPr>
              <a:t>Ramban</a:t>
            </a:r>
            <a:r>
              <a:rPr lang="en-GB" dirty="0" smtClean="0">
                <a:solidFill>
                  <a:schemeClr val="accent4"/>
                </a:solidFill>
              </a:rPr>
              <a:t>: G-d is telling Yaakov that the shibud of Brit Bein Habtarim is starting now. He therefore brings korbanot to the G-d of Yitzchak. Yitzchak symbolises gevura which is necessary to survive the oppression.</a:t>
            </a:r>
            <a:endParaRPr lang="en-US" dirty="0"/>
          </a:p>
          <a:p>
            <a:endParaRPr lang="en-GB" dirty="0" smtClean="0"/>
          </a:p>
          <a:p>
            <a:endParaRPr lang="en-GB" b="1" dirty="0" smtClean="0">
              <a:solidFill>
                <a:schemeClr val="accent4"/>
              </a:solidFill>
            </a:endParaRPr>
          </a:p>
          <a:p>
            <a:endParaRPr lang="en-GB" b="1" dirty="0">
              <a:solidFill>
                <a:schemeClr val="accent4"/>
              </a:solidFill>
            </a:endParaRPr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5337377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1"/>
            <a:r>
              <a:rPr lang="en-GB" b="1" dirty="0" smtClean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itchFamily="34" charset="-79"/>
                <a:cs typeface="David" pitchFamily="34" charset="-79"/>
              </a:rPr>
              <a:t>The Beginning of Sefer Shemot</a:t>
            </a:r>
            <a:endParaRPr lang="he-IL" b="1" dirty="0">
              <a:solidFill>
                <a:schemeClr val="accent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avid" pitchFamily="34" charset="-79"/>
              <a:cs typeface="David" pitchFamily="34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he-IL" dirty="0">
                <a:solidFill>
                  <a:schemeClr val="accent2"/>
                </a:solidFill>
                <a:latin typeface="David" pitchFamily="34" charset="-79"/>
                <a:cs typeface="David" pitchFamily="34" charset="-79"/>
              </a:rPr>
              <a:t>ד</a:t>
            </a:r>
            <a:r>
              <a:rPr lang="he-IL" b="1" dirty="0">
                <a:solidFill>
                  <a:schemeClr val="accent2"/>
                </a:solidFill>
                <a:latin typeface="David" pitchFamily="34" charset="-79"/>
                <a:cs typeface="David" pitchFamily="34" charset="-79"/>
              </a:rPr>
              <a:t> אָנֹכִי אֵרֵד עִמְּךָ מִצְרַיְמָה </a:t>
            </a:r>
            <a:br>
              <a:rPr lang="he-IL" b="1" dirty="0">
                <a:solidFill>
                  <a:schemeClr val="accent2"/>
                </a:solidFill>
                <a:latin typeface="David" pitchFamily="34" charset="-79"/>
                <a:cs typeface="David" pitchFamily="34" charset="-79"/>
              </a:rPr>
            </a:br>
            <a:endParaRPr lang="he-IL" b="1" dirty="0" smtClean="0">
              <a:solidFill>
                <a:schemeClr val="accent2"/>
              </a:solidFill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endParaRPr lang="he-IL" b="1" dirty="0" smtClean="0">
              <a:solidFill>
                <a:schemeClr val="accent2"/>
              </a:solidFill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solidFill>
                  <a:schemeClr val="accent5"/>
                </a:solidFill>
                <a:latin typeface="David" pitchFamily="34" charset="-79"/>
                <a:cs typeface="David" pitchFamily="34" charset="-79"/>
              </a:rPr>
              <a:t>וְאָנֹכִי </a:t>
            </a:r>
            <a:r>
              <a:rPr lang="he-IL" b="1" dirty="0">
                <a:solidFill>
                  <a:schemeClr val="accent5"/>
                </a:solidFill>
                <a:latin typeface="David" pitchFamily="34" charset="-79"/>
                <a:cs typeface="David" pitchFamily="34" charset="-79"/>
              </a:rPr>
              <a:t>אַעַלְךָ גַם-עָלֹה </a:t>
            </a:r>
            <a:endParaRPr lang="he-IL" b="1" dirty="0" smtClean="0">
              <a:solidFill>
                <a:schemeClr val="accent5"/>
              </a:solidFill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endParaRPr lang="he-IL" b="1" dirty="0" smtClean="0">
              <a:solidFill>
                <a:schemeClr val="accent2"/>
              </a:solidFill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endParaRPr lang="he-IL" b="1" dirty="0" smtClean="0">
              <a:solidFill>
                <a:schemeClr val="accent2"/>
              </a:solidFill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solidFill>
                  <a:schemeClr val="accent2"/>
                </a:solidFill>
                <a:latin typeface="David" pitchFamily="34" charset="-79"/>
                <a:cs typeface="David" pitchFamily="34" charset="-79"/>
              </a:rPr>
              <a:t>וְיוֹסֵף </a:t>
            </a:r>
            <a:r>
              <a:rPr lang="he-IL" b="1" dirty="0">
                <a:solidFill>
                  <a:schemeClr val="accent2"/>
                </a:solidFill>
                <a:latin typeface="David" pitchFamily="34" charset="-79"/>
                <a:cs typeface="David" pitchFamily="34" charset="-79"/>
              </a:rPr>
              <a:t>יָשִׁית יָדוֹ עַל-עֵינֶיךָ. </a:t>
            </a:r>
            <a:endParaRPr lang="en-GB" b="1" dirty="0" smtClean="0"/>
          </a:p>
          <a:p>
            <a:endParaRPr lang="he-IL" dirty="0"/>
          </a:p>
        </p:txBody>
      </p:sp>
      <p:sp>
        <p:nvSpPr>
          <p:cNvPr id="4" name="Right Arrow Callout 3"/>
          <p:cNvSpPr/>
          <p:nvPr/>
        </p:nvSpPr>
        <p:spPr>
          <a:xfrm>
            <a:off x="152400" y="1625600"/>
            <a:ext cx="4495800" cy="60960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84946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200" dirty="0" smtClean="0"/>
              <a:t>“I will take you down to Egypt”</a:t>
            </a:r>
            <a:endParaRPr lang="he-IL" sz="2200" dirty="0"/>
          </a:p>
        </p:txBody>
      </p:sp>
      <p:sp>
        <p:nvSpPr>
          <p:cNvPr id="5" name="Right Arrow Callout 4"/>
          <p:cNvSpPr/>
          <p:nvPr/>
        </p:nvSpPr>
        <p:spPr>
          <a:xfrm>
            <a:off x="152400" y="2819400"/>
            <a:ext cx="5410200" cy="144780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84300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200" dirty="0" smtClean="0"/>
              <a:t>“And I will bring you back as a </a:t>
            </a:r>
            <a:r>
              <a:rPr lang="he-IL" sz="2200" dirty="0" smtClean="0"/>
              <a:t>גוי גדול</a:t>
            </a:r>
            <a:r>
              <a:rPr lang="en-GB" sz="2200" dirty="0" smtClean="0"/>
              <a:t>.” Hence the name Yisrael. </a:t>
            </a:r>
          </a:p>
          <a:p>
            <a:pPr algn="ctr"/>
            <a:r>
              <a:rPr lang="en-GB" sz="2200" dirty="0" smtClean="0"/>
              <a:t>They can’t leave until G-d brings them back.</a:t>
            </a:r>
            <a:endParaRPr lang="he-IL" sz="2200" dirty="0"/>
          </a:p>
        </p:txBody>
      </p:sp>
      <p:sp>
        <p:nvSpPr>
          <p:cNvPr id="6" name="Right Arrow Callout 5"/>
          <p:cNvSpPr/>
          <p:nvPr/>
        </p:nvSpPr>
        <p:spPr>
          <a:xfrm>
            <a:off x="304800" y="5029200"/>
            <a:ext cx="4343400" cy="68580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80015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200" dirty="0" smtClean="0"/>
              <a:t>Yaakov will die there.</a:t>
            </a:r>
          </a:p>
          <a:p>
            <a:pPr algn="ctr"/>
            <a:r>
              <a:rPr lang="en-GB" sz="2200" dirty="0" smtClean="0"/>
              <a:t> This is the long haul.</a:t>
            </a:r>
            <a:endParaRPr lang="he-IL" sz="2200" dirty="0"/>
          </a:p>
        </p:txBody>
      </p:sp>
    </p:spTree>
    <p:extLst>
      <p:ext uri="{BB962C8B-B14F-4D97-AF65-F5344CB8AC3E}">
        <p14:creationId xmlns:p14="http://schemas.microsoft.com/office/powerpoint/2010/main" val="2660943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animBg="1"/>
      <p:bldP spid="5" grpId="0" animBg="1"/>
      <p:bldP spid="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260</TotalTime>
  <Words>2239</Words>
  <Application>Microsoft Office PowerPoint</Application>
  <PresentationFormat>On-screen Show (4:3)</PresentationFormat>
  <Paragraphs>230</Paragraphs>
  <Slides>26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Office Theme</vt:lpstr>
      <vt:lpstr>שמות</vt:lpstr>
      <vt:lpstr>Where does Sefer Shemot begin?</vt:lpstr>
      <vt:lpstr>Where does Sefer Shemot begin?</vt:lpstr>
      <vt:lpstr>Why do Yaakov and his family go down to Egypt?</vt:lpstr>
      <vt:lpstr>Study Perek מו and see which questions arise…</vt:lpstr>
      <vt:lpstr>ב וַיֹּאמֶר אֱלֹהִים לְיִשְׂרָאֵל בְּמַרְאֹת הַלַּיְלָה וַיֹּאמֶר יַעֲקֹב יַעֲקֹב וַיֹּאמֶר הִנֵּנִי. </vt:lpstr>
      <vt:lpstr>ג וַיֹּאמֶר אָנֹכִי הָאֵל אֱלֹהֵי אָבִיךָ אַל-תִּירָא מֵרְדָה מִצְרַיְמָה כִּי-לְגוֹי גָּדוֹל אֲשִׂימְךָ שָׁם.</vt:lpstr>
      <vt:lpstr>ג וַיֹּאמֶר אָנֹכִי הָאֵל אֱלֹהֵי אָבִיךָ אַל-תִּירָא מֵרְדָה מִצְרַיְמָה כִּי-לְגוֹי גָּדוֹל אֲשִׂימְךָ שָׁם.</vt:lpstr>
      <vt:lpstr>The Beginning of Sefer Shemot</vt:lpstr>
      <vt:lpstr>PowerPoint Presentation</vt:lpstr>
      <vt:lpstr>A quick look at Perek א and ב:</vt:lpstr>
      <vt:lpstr>PowerPoint Presentation</vt:lpstr>
      <vt:lpstr>פרק ג - הקדמה</vt:lpstr>
      <vt:lpstr>Did Yaakov ever tell his children they were going down for the long haul?</vt:lpstr>
      <vt:lpstr>פרק ג – The Conversation Starts </vt:lpstr>
      <vt:lpstr>What is Moshe asking?</vt:lpstr>
      <vt:lpstr>The Next Conversation</vt:lpstr>
      <vt:lpstr>PowerPoint Presentation</vt:lpstr>
      <vt:lpstr>פרק ה  -The first meeting between Moshe and Pharaoh</vt:lpstr>
      <vt:lpstr>פרק ח – מכת ערוב</vt:lpstr>
      <vt:lpstr>פרק י – מכת ארבה</vt:lpstr>
      <vt:lpstr>פרק י – אחרי מכת חושך</vt:lpstr>
      <vt:lpstr>פרק יב – מכת הבכורות</vt:lpstr>
      <vt:lpstr>Why did Pharaoh chase after us?</vt:lpstr>
      <vt:lpstr>פרק יד – Pharaoh’s Reaction</vt:lpstr>
      <vt:lpstr>פרק ה – ו – Proof of the Plan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שמות</dc:title>
  <dc:creator>Alexis</dc:creator>
  <cp:lastModifiedBy>Alexis</cp:lastModifiedBy>
  <cp:revision>38</cp:revision>
  <dcterms:created xsi:type="dcterms:W3CDTF">2006-08-16T00:00:00Z</dcterms:created>
  <dcterms:modified xsi:type="dcterms:W3CDTF">2013-09-17T18:17:25Z</dcterms:modified>
</cp:coreProperties>
</file>